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2"/>
  </p:notesMasterIdLst>
  <p:sldIdLst>
    <p:sldId id="319" r:id="rId5"/>
    <p:sldId id="294" r:id="rId6"/>
    <p:sldId id="449" r:id="rId7"/>
    <p:sldId id="452" r:id="rId8"/>
    <p:sldId id="431" r:id="rId9"/>
    <p:sldId id="411" r:id="rId10"/>
    <p:sldId id="412" r:id="rId11"/>
    <p:sldId id="414" r:id="rId12"/>
    <p:sldId id="413" r:id="rId13"/>
    <p:sldId id="415" r:id="rId14"/>
    <p:sldId id="416" r:id="rId15"/>
    <p:sldId id="418" r:id="rId16"/>
    <p:sldId id="392" r:id="rId17"/>
    <p:sldId id="417" r:id="rId18"/>
    <p:sldId id="443" r:id="rId19"/>
    <p:sldId id="427" r:id="rId20"/>
    <p:sldId id="419" r:id="rId21"/>
    <p:sldId id="422" r:id="rId22"/>
    <p:sldId id="420" r:id="rId23"/>
    <p:sldId id="446" r:id="rId24"/>
    <p:sldId id="436" r:id="rId25"/>
    <p:sldId id="435" r:id="rId26"/>
    <p:sldId id="450" r:id="rId27"/>
    <p:sldId id="424" r:id="rId28"/>
    <p:sldId id="439" r:id="rId29"/>
    <p:sldId id="433" r:id="rId30"/>
    <p:sldId id="453"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D2B111F-3241-BA49-BD6B-E01F39824615}">
          <p14:sldIdLst>
            <p14:sldId id="319"/>
            <p14:sldId id="294"/>
            <p14:sldId id="449"/>
            <p14:sldId id="452"/>
          </p14:sldIdLst>
        </p14:section>
        <p14:section name="BOSH basics and Architecture" id="{195033C3-409C-4B45-9E23-FC14D1CEC4E7}">
          <p14:sldIdLst>
            <p14:sldId id="431"/>
            <p14:sldId id="411"/>
            <p14:sldId id="412"/>
            <p14:sldId id="414"/>
            <p14:sldId id="413"/>
            <p14:sldId id="415"/>
            <p14:sldId id="416"/>
            <p14:sldId id="418"/>
          </p14:sldIdLst>
        </p14:section>
        <p14:section name="PCF Basics" id="{C8A189F6-49A4-FC4D-8651-A32908EE60F7}">
          <p14:sldIdLst>
            <p14:sldId id="392"/>
            <p14:sldId id="417"/>
            <p14:sldId id="443"/>
            <p14:sldId id="427"/>
            <p14:sldId id="419"/>
            <p14:sldId id="422"/>
            <p14:sldId id="420"/>
            <p14:sldId id="446"/>
          </p14:sldIdLst>
        </p14:section>
        <p14:section name="PCF Architecture" id="{FA51E7D2-6B95-DD46-9AAF-CE45E1F6C8A6}">
          <p14:sldIdLst>
            <p14:sldId id="436"/>
            <p14:sldId id="435"/>
            <p14:sldId id="450"/>
            <p14:sldId id="424"/>
            <p14:sldId id="439"/>
            <p14:sldId id="433"/>
            <p14:sldId id="453"/>
          </p14:sldIdLst>
        </p14:section>
        <p14:section name="End" id="{CE84DD7C-ACD5-B043-AFD4-1CA89F58F70A}">
          <p14:sldIdLst/>
        </p14:section>
        <p14:section name="Parking Lot" id="{B2A7A31D-193C-7B4A-B6E8-9F0C941600B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am Zwickey" initials="" lastIdx="5" clrIdx="0"/>
  <p:cmAuthor id="1" name="Carl Daver" initials="" lastIdx="1" clrIdx="1"/>
  <p:cmAuthor id="2" name="Marcelo Borges" initials="" lastIdx="2" clrIdx="2"/>
  <p:cmAuthor id="3" name="Steven Benario" initials=""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34" autoAdjust="0"/>
    <p:restoredTop sz="77919" autoAdjust="0"/>
  </p:normalViewPr>
  <p:slideViewPr>
    <p:cSldViewPr snapToGrid="0" snapToObjects="1">
      <p:cViewPr varScale="1">
        <p:scale>
          <a:sx n="110" d="100"/>
          <a:sy n="110" d="100"/>
        </p:scale>
        <p:origin x="-504" y="-104"/>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notesMaster" Target="notesMasters/notesMaster1.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printerSettings" Target="printerSettings/printerSettings1.bin"/><Relationship Id="rId34" Type="http://schemas.openxmlformats.org/officeDocument/2006/relationships/commentAuthors" Target="commentAuthors.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3/2/16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introducing BOSH in</a:t>
            </a:r>
            <a:r>
              <a:rPr lang="en-US" baseline="0" dirty="0" smtClean="0"/>
              <a:t> the PCF Basics and Architecture 301 because BOSH is the tool that deploys PCF. It deploys PCF Elastic Runtime and PCF Services.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a:t>
            </a:fld>
            <a:endParaRPr lang="en-US"/>
          </a:p>
        </p:txBody>
      </p:sp>
    </p:spTree>
    <p:extLst>
      <p:ext uri="{BB962C8B-B14F-4D97-AF65-F5344CB8AC3E}">
        <p14:creationId xmlns:p14="http://schemas.microsoft.com/office/powerpoint/2010/main" val="3851287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Shape 94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This slide is the transition into Pivotal Cloud Foundry Architecture by</a:t>
            </a:r>
            <a:r>
              <a:rPr lang="en-US" baseline="0" dirty="0" smtClean="0"/>
              <a:t> introducing Pivotal Ops Manager as an UI that builds bosh manifests and manages bosh deployments. </a:t>
            </a:r>
          </a:p>
          <a:p>
            <a:pPr lvl="0" rtl="0">
              <a:spcBef>
                <a:spcPts val="0"/>
              </a:spcBef>
              <a:buNone/>
            </a:pPr>
            <a:endParaRPr lang="en-US" baseline="0" dirty="0" smtClean="0"/>
          </a:p>
          <a:p>
            <a:pPr lvl="0" rtl="0">
              <a:spcBef>
                <a:spcPts val="0"/>
              </a:spcBef>
              <a:buNone/>
            </a:pPr>
            <a:r>
              <a:rPr lang="en-US" baseline="0" dirty="0" smtClean="0"/>
              <a:t>For more BOSH, see BOSH SME </a:t>
            </a:r>
            <a:r>
              <a:rPr lang="en-US" baseline="0" dirty="0" err="1" smtClean="0"/>
              <a:t>presos</a:t>
            </a:r>
            <a:r>
              <a:rPr lang="en-US" baseline="0" dirty="0" smtClean="0"/>
              <a:t>. </a:t>
            </a:r>
            <a:endParaRPr dirty="0"/>
          </a:p>
        </p:txBody>
      </p:sp>
      <p:sp>
        <p:nvSpPr>
          <p:cNvPr id="950" name="Shape 9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walk thru Ops Manager. Left hand size you see some products that are not installed, you even</a:t>
            </a:r>
            <a:r>
              <a:rPr lang="en-US" baseline="0" dirty="0" smtClean="0"/>
              <a:t> see a new version of Elastic </a:t>
            </a:r>
            <a:r>
              <a:rPr lang="en-US" baseline="0" dirty="0" err="1" smtClean="0"/>
              <a:t>Rutnime</a:t>
            </a:r>
            <a:r>
              <a:rPr lang="en-US" baseline="0" dirty="0" smtClean="0"/>
              <a:t> (upgrades) and the Pending Changes (INSTALL Spring Cloud Services). You can talk about important products and the recent logs. </a:t>
            </a:r>
          </a:p>
          <a:p>
            <a:pPr lvl="0" rtl="0">
              <a:spcBef>
                <a:spcPts val="0"/>
              </a:spcBef>
              <a:buNone/>
            </a:pPr>
            <a:endParaRPr lang="en-US" baseline="0" dirty="0" smtClean="0"/>
          </a:p>
          <a:p>
            <a:pPr lvl="0" rtl="0">
              <a:spcBef>
                <a:spcPts val="0"/>
              </a:spcBef>
              <a:buNone/>
            </a:pPr>
            <a:r>
              <a:rPr lang="en-US" baseline="0" dirty="0" smtClean="0"/>
              <a:t>We have the Ops Director for AWS (but we support others). This is the very first tile you install and established the communication with the </a:t>
            </a:r>
            <a:r>
              <a:rPr lang="en-US" baseline="0" dirty="0" err="1" smtClean="0"/>
              <a:t>IaaS</a:t>
            </a:r>
            <a:r>
              <a:rPr lang="en-US" baseline="0" dirty="0" smtClean="0"/>
              <a:t>. Then you probably start with the Elastic Runtime, now you have a platform – basic platform services including the container runtime (DIEGO). Then you install additional services. All managed by bosh and done in a consistent manager. </a:t>
            </a:r>
          </a:p>
          <a:p>
            <a:pPr lvl="0" rtl="0">
              <a:spcBef>
                <a:spcPts val="0"/>
              </a:spcBef>
              <a:buNone/>
            </a:pP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/customizing/</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We</a:t>
            </a:r>
            <a:r>
              <a:rPr lang="en-US" baseline="0" dirty="0" smtClean="0"/>
              <a:t> can explain quiet a bit on the ERS image. We can highlight the wizard like functionality by showing the settings steps on the left and the monitoring capabilities on the status and logs tabs. We can also talk about credential management for the components of ERS. The setting step selected is the resource </a:t>
            </a:r>
            <a:r>
              <a:rPr lang="en-US" baseline="0" dirty="0" err="1" smtClean="0"/>
              <a:t>config</a:t>
            </a:r>
            <a:r>
              <a:rPr lang="en-US" baseline="0" dirty="0" smtClean="0"/>
              <a:t> which we can talk about scaling components and HA deployments.</a:t>
            </a:r>
            <a:endParaRPr lang="en-US" dirty="0" smtClean="0"/>
          </a:p>
          <a:p>
            <a:pPr lvl="0" rtl="0">
              <a:spcBef>
                <a:spcPts val="0"/>
              </a:spcBef>
              <a:buNone/>
            </a:pP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48" name="Shape 44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sz="1100" dirty="0">
                <a:solidFill>
                  <a:schemeClr val="dk1"/>
                </a:solidFill>
                <a:latin typeface="Verdana"/>
                <a:ea typeface="Verdana"/>
                <a:cs typeface="Verdana"/>
                <a:sym typeface="Verdana"/>
              </a:rPr>
              <a:t>Its no longer about running an app on a single VM and relying on </a:t>
            </a:r>
            <a:r>
              <a:rPr lang="en-US" sz="1100" dirty="0" err="1">
                <a:solidFill>
                  <a:schemeClr val="dk1"/>
                </a:solidFill>
                <a:latin typeface="Verdana"/>
                <a:ea typeface="Verdana"/>
                <a:cs typeface="Verdana"/>
                <a:sym typeface="Verdana"/>
              </a:rPr>
              <a:t>Vm</a:t>
            </a:r>
            <a:r>
              <a:rPr lang="en-US" sz="1100" dirty="0">
                <a:solidFill>
                  <a:schemeClr val="dk1"/>
                </a:solidFill>
                <a:latin typeface="Verdana"/>
                <a:ea typeface="Verdana"/>
                <a:cs typeface="Verdana"/>
                <a:sym typeface="Verdana"/>
              </a:rPr>
              <a:t> centric scaling to manage demand.</a:t>
            </a:r>
          </a:p>
          <a:p>
            <a:pPr defTabSz="452857">
              <a:buClr>
                <a:schemeClr val="dk1"/>
              </a:buClr>
              <a:buSzPct val="25000"/>
              <a:defRPr/>
            </a:pPr>
            <a:r>
              <a:rPr lang="en-US" sz="1100" dirty="0">
                <a:solidFill>
                  <a:schemeClr val="dk1"/>
                </a:solidFill>
                <a:latin typeface="Verdana"/>
                <a:ea typeface="Verdana"/>
                <a:cs typeface="Verdana"/>
                <a:sym typeface="Verdana"/>
              </a:rPr>
              <a:t>PCF provides an abstraction layer that allow you to scale out with application containers as the unit (not the VMs). So…You will no longer need to know which VM or where your app container is running because PCF surfaces visibility at the app layer and not though infrastructure constructs like VMs. We call this an </a:t>
            </a:r>
            <a:r>
              <a:rPr lang="en-US" sz="1100" b="1" dirty="0">
                <a:solidFill>
                  <a:schemeClr val="dk1"/>
                </a:solidFill>
                <a:latin typeface="Verdana"/>
                <a:ea typeface="Verdana"/>
                <a:cs typeface="Verdana"/>
                <a:sym typeface="Verdana"/>
              </a:rPr>
              <a:t>application</a:t>
            </a:r>
            <a:r>
              <a:rPr lang="en-US" sz="1100" dirty="0">
                <a:solidFill>
                  <a:schemeClr val="dk1"/>
                </a:solidFill>
                <a:latin typeface="Verdana"/>
                <a:ea typeface="Verdana"/>
                <a:cs typeface="Verdana"/>
                <a:sym typeface="Verdana"/>
              </a:rPr>
              <a:t> “dial tone”</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This along with a high degree of automation with no additional wiring needed is what radically simplify application operations</a:t>
            </a:r>
          </a:p>
          <a:p>
            <a:pPr>
              <a:buClr>
                <a:schemeClr val="dk1"/>
              </a:buClr>
              <a:buSzPct val="25000"/>
            </a:pPr>
            <a:r>
              <a:rPr lang="en-US" sz="1100" dirty="0">
                <a:solidFill>
                  <a:schemeClr val="dk1"/>
                </a:solidFill>
                <a:latin typeface="Verdana"/>
                <a:ea typeface="Verdana"/>
                <a:cs typeface="Verdana"/>
                <a:sym typeface="Verdana"/>
              </a:rPr>
              <a:t>You can do really rapid blue-green deployment, A/B testing, health management needed for the resiliency and fast updates of your apps. It has built in features that wrap full lifecycle management  like APM, log aggregation. Policy enforcement and role based access to resources are all integrated and can be set. </a:t>
            </a:r>
          </a:p>
          <a:p>
            <a:pPr>
              <a:buClr>
                <a:schemeClr val="dk1"/>
              </a:buClr>
              <a:buSzPct val="25000"/>
            </a:pPr>
            <a:endParaRPr lang="en-US" sz="1100" dirty="0">
              <a:solidFill>
                <a:schemeClr val="dk1"/>
              </a:solidFill>
              <a:latin typeface="Verdana"/>
              <a:ea typeface="Verdana"/>
              <a:cs typeface="Verdana"/>
              <a:sym typeface="Verdana"/>
            </a:endParaRPr>
          </a:p>
          <a:p>
            <a:pPr>
              <a:buClr>
                <a:schemeClr val="dk1"/>
              </a:buClr>
              <a:buSzPct val="25000"/>
            </a:pPr>
            <a:r>
              <a:rPr lang="en-US" sz="1100" dirty="0">
                <a:solidFill>
                  <a:schemeClr val="dk1"/>
                </a:solidFill>
                <a:latin typeface="Verdana"/>
                <a:ea typeface="Verdana"/>
                <a:cs typeface="Verdana"/>
                <a:sym typeface="Verdana"/>
              </a:rPr>
              <a:t>Everything that you need for an enterprise grade distributed app container management system is right there.  </a:t>
            </a:r>
          </a:p>
          <a:p>
            <a:pPr>
              <a:spcBef>
                <a:spcPts val="1189"/>
              </a:spcBef>
              <a:buClr>
                <a:schemeClr val="dk1"/>
              </a:buClr>
            </a:pPr>
            <a:endParaRPr sz="1100" dirty="0">
              <a:solidFill>
                <a:schemeClr val="dk1"/>
              </a:solidFill>
              <a:latin typeface="Verdana"/>
              <a:ea typeface="Verdana"/>
              <a:cs typeface="Verdana"/>
              <a:sym typeface="Verdan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b="0" dirty="0" smtClean="0"/>
              <a:t>https://</a:t>
            </a:r>
            <a:r>
              <a:rPr lang="en-US" b="0" dirty="0" err="1" smtClean="0"/>
              <a:t>docs.pivotal.io</a:t>
            </a:r>
            <a:r>
              <a:rPr lang="en-US" b="0" dirty="0" smtClean="0"/>
              <a:t>/</a:t>
            </a:r>
            <a:r>
              <a:rPr lang="en-US" b="0" dirty="0" err="1" smtClean="0"/>
              <a:t>pivotalcf</a:t>
            </a:r>
            <a:r>
              <a:rPr lang="en-US" b="0" dirty="0" smtClean="0"/>
              <a:t>/</a:t>
            </a:r>
            <a:r>
              <a:rPr lang="en-US" b="0" dirty="0" err="1" smtClean="0"/>
              <a:t>devguide</a:t>
            </a:r>
            <a:r>
              <a:rPr lang="en-US" b="0" dirty="0" smtClean="0"/>
              <a:t>/services/</a:t>
            </a:r>
          </a:p>
          <a:p>
            <a:pPr lvl="0" rtl="0">
              <a:spcBef>
                <a:spcPts val="0"/>
              </a:spcBef>
              <a:buNone/>
            </a:pPr>
            <a:endParaRPr lang="en-US" b="1" dirty="0" smtClean="0"/>
          </a:p>
          <a:p>
            <a:pPr lvl="0" rtl="0">
              <a:spcBef>
                <a:spcPts val="0"/>
              </a:spcBef>
              <a:buNone/>
            </a:pPr>
            <a:r>
              <a:rPr lang="en-US" dirty="0" smtClean="0"/>
              <a:t>TDB – Change the</a:t>
            </a:r>
            <a:r>
              <a:rPr lang="en-US" baseline="0" dirty="0" smtClean="0"/>
              <a:t> image to be consistent to the Ops Manager Image – maybe use the pivotal documentation</a:t>
            </a:r>
          </a:p>
          <a:p>
            <a:pPr lvl="0" rtl="0">
              <a:spcBef>
                <a:spcPts val="0"/>
              </a:spcBef>
              <a:buNone/>
            </a:pPr>
            <a:endParaRPr lang="en-US" baseline="0" dirty="0" smtClean="0"/>
          </a:p>
          <a:p>
            <a:pPr lvl="0" rtl="0">
              <a:spcBef>
                <a:spcPts val="0"/>
              </a:spcBef>
              <a:buNone/>
            </a:pPr>
            <a:r>
              <a:rPr lang="en-US" baseline="0" dirty="0" smtClean="0"/>
              <a:t>*** This is part of Apps Manager ***</a:t>
            </a:r>
          </a:p>
          <a:p>
            <a:pPr lvl="0" rtl="0">
              <a:spcBef>
                <a:spcPts val="0"/>
              </a:spcBef>
              <a:buNone/>
            </a:pPr>
            <a:endParaRPr lang="en-US" baseline="0" dirty="0" smtClean="0"/>
          </a:p>
          <a:p>
            <a:pPr lvl="0" rtl="0">
              <a:spcBef>
                <a:spcPts val="0"/>
              </a:spcBef>
              <a:buNone/>
            </a:pPr>
            <a:r>
              <a:rPr lang="en-US" baseline="0" dirty="0" smtClean="0"/>
              <a:t>The marketplace is a ERS concept. Typically Ops Manager Services tiles register their service brokers (keep it simple since services were not introduced yet) with the marketplace. The service broker publishes a catalog of service plans that can be consumed by applications deployed in ERS via Apps Manager.</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r>
              <a:rPr lang="en-US" sz="1400" dirty="0"/>
              <a:t>(bold moves)</a:t>
            </a:r>
          </a:p>
          <a:p>
            <a:r>
              <a:rPr lang="en-US" sz="1400" dirty="0"/>
              <a:t>2015 – This is..</a:t>
            </a:r>
          </a:p>
          <a:p>
            <a:r>
              <a:rPr lang="en-US" sz="1400" dirty="0"/>
              <a:t>The year where we see a level of adoption of our products and services that propels us to becoming an </a:t>
            </a:r>
            <a:r>
              <a:rPr lang="en-US" sz="1400" dirty="0" err="1"/>
              <a:t>ipo</a:t>
            </a:r>
            <a:r>
              <a:rPr lang="en-US" sz="1400" dirty="0"/>
              <a:t>-worthy company</a:t>
            </a:r>
          </a:p>
          <a:p>
            <a:r>
              <a:rPr lang="en-US" sz="1400" dirty="0"/>
              <a:t>This </a:t>
            </a:r>
            <a:r>
              <a:rPr lang="en-US" sz="1400" dirty="0" err="1"/>
              <a:t>is..the</a:t>
            </a:r>
            <a:r>
              <a:rPr lang="en-US" sz="1400" dirty="0"/>
              <a:t> year where our great vision becomes a reality in production environments at the most important companies and organizations in the world.</a:t>
            </a:r>
          </a:p>
          <a:p>
            <a:r>
              <a:rPr lang="en-US" sz="1400" dirty="0"/>
              <a:t>This is the year that we show and teach our customers and partners the power and opportunity that building great software brings.</a:t>
            </a:r>
          </a:p>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395" name="Shape 395"/>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buSzPct val="25000"/>
            </a:pPr>
            <a:r>
              <a:rPr lang="en-US" dirty="0" smtClean="0">
                <a:latin typeface="Calibri"/>
                <a:ea typeface="Calibri"/>
                <a:cs typeface="Calibri"/>
                <a:sym typeface="Calibri"/>
              </a:rPr>
              <a:t>TDB: Sort out the box</a:t>
            </a:r>
            <a:r>
              <a:rPr lang="en-US" baseline="0" dirty="0" smtClean="0">
                <a:latin typeface="Calibri"/>
                <a:ea typeface="Calibri"/>
                <a:cs typeface="Calibri"/>
                <a:sym typeface="Calibri"/>
              </a:rPr>
              <a:t> component to be represented at a high-level. For example, should we brake down the Diego Brain and Cell?</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[Cornelia Notes]</a:t>
            </a:r>
            <a:r>
              <a:rPr lang="en-US" baseline="0" dirty="0" smtClean="0">
                <a:latin typeface="Calibri"/>
                <a:ea typeface="Calibri"/>
                <a:cs typeface="Calibri"/>
                <a:sym typeface="Calibri"/>
              </a:rPr>
              <a:t> </a:t>
            </a:r>
            <a:r>
              <a:rPr lang="en-US" dirty="0" smtClean="0">
                <a:latin typeface="Calibri"/>
                <a:ea typeface="Calibri"/>
                <a:cs typeface="Calibri"/>
                <a:sym typeface="Calibri"/>
              </a:rPr>
              <a:t>This should be used  as </a:t>
            </a:r>
            <a:r>
              <a:rPr lang="en-US" dirty="0">
                <a:latin typeface="Calibri"/>
                <a:ea typeface="Calibri"/>
                <a:cs typeface="Calibri"/>
                <a:sym typeface="Calibri"/>
              </a:rPr>
              <a:t>a transition to say “the elastic runtime deployed a cluster of VMs – each of the green boxes is one, usually deployed in </a:t>
            </a:r>
            <a:r>
              <a:rPr lang="en-US" dirty="0" smtClean="0">
                <a:latin typeface="Calibri"/>
                <a:ea typeface="Calibri"/>
                <a:cs typeface="Calibri"/>
                <a:sym typeface="Calibri"/>
              </a:rPr>
              <a:t>duplicates – and BOSH/Pivotal CF </a:t>
            </a:r>
            <a:r>
              <a:rPr lang="en-US" dirty="0" err="1" smtClean="0">
                <a:latin typeface="Calibri"/>
                <a:ea typeface="Calibri"/>
                <a:cs typeface="Calibri"/>
                <a:sym typeface="Calibri"/>
              </a:rPr>
              <a:t>OpsManager</a:t>
            </a:r>
            <a:r>
              <a:rPr lang="en-US" dirty="0" smtClean="0">
                <a:latin typeface="Calibri"/>
                <a:ea typeface="Calibri"/>
                <a:cs typeface="Calibri"/>
                <a:sym typeface="Calibri"/>
              </a:rPr>
              <a:t> is what we will talk about now…</a:t>
            </a:r>
          </a:p>
          <a:p>
            <a:pPr>
              <a:buClr>
                <a:schemeClr val="dk1"/>
              </a:buClr>
              <a:buSzPct val="25000"/>
            </a:pPr>
            <a:endParaRPr lang="en-US" dirty="0" smtClean="0">
              <a:latin typeface="Calibri"/>
              <a:ea typeface="Calibri"/>
              <a:cs typeface="Calibri"/>
              <a:sym typeface="Calibri"/>
            </a:endParaRPr>
          </a:p>
          <a:p>
            <a:pPr>
              <a:buClr>
                <a:schemeClr val="dk1"/>
              </a:buClr>
              <a:buSzPct val="25000"/>
            </a:pPr>
            <a:r>
              <a:rPr lang="en-US" dirty="0" smtClean="0">
                <a:latin typeface="Calibri"/>
                <a:ea typeface="Calibri"/>
                <a:cs typeface="Calibri"/>
                <a:sym typeface="Calibri"/>
              </a:rPr>
              <a:t>*** Original bullets points ***</a:t>
            </a:r>
          </a:p>
          <a:p>
            <a:pPr>
              <a:buClr>
                <a:schemeClr val="dk1"/>
              </a:buClr>
              <a:buSzPct val="25000"/>
            </a:pPr>
            <a:endParaRPr lang="en-US" dirty="0" smtClean="0">
              <a:latin typeface="Calibri"/>
              <a:ea typeface="Calibri"/>
              <a:cs typeface="Calibri"/>
              <a:sym typeface="Calibri"/>
            </a:endParaRPr>
          </a:p>
          <a:p>
            <a:pPr marL="228600" marR="0" lvl="0" indent="-228600" algn="l" rtl="0">
              <a:lnSpc>
                <a:spcPct val="100000"/>
              </a:lnSpc>
              <a:spcBef>
                <a:spcPts val="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Turnkey, fully automated Platform-as-a-Service </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Scalable runtime environment, extensible to most modern frameworks and languages running on Linux</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Instant expansion or upgrade with no downtime</a:t>
            </a:r>
          </a:p>
          <a:p>
            <a:pPr marL="228600" marR="0" lvl="0" indent="-228600" algn="l" rtl="0">
              <a:lnSpc>
                <a:spcPct val="100000"/>
              </a:lnSpc>
              <a:spcBef>
                <a:spcPts val="1200"/>
              </a:spcBef>
              <a:buClr>
                <a:srgbClr val="ADC339"/>
              </a:buClr>
              <a:buSzPct val="100000"/>
              <a:buFont typeface="Noto Sans Symbols"/>
              <a:buChar char="•"/>
            </a:pPr>
            <a:r>
              <a:rPr lang="en-US" sz="1200" b="0" i="0" u="none" strike="noStrike" cap="none" dirty="0" smtClean="0">
                <a:solidFill>
                  <a:srgbClr val="FFFFFF"/>
                </a:solidFill>
                <a:latin typeface="Arial"/>
                <a:ea typeface="Arial"/>
                <a:cs typeface="Arial"/>
                <a:sym typeface="Arial"/>
              </a:rPr>
              <a:t>Deploy, scale and manage applications with </a:t>
            </a:r>
            <a:r>
              <a:rPr lang="en-US" sz="1200" b="0" i="0" u="none" strike="noStrike" cap="none" dirty="0" err="1" smtClean="0">
                <a:solidFill>
                  <a:srgbClr val="FFFFFF"/>
                </a:solidFill>
                <a:latin typeface="Arial"/>
                <a:ea typeface="Arial"/>
                <a:cs typeface="Arial"/>
                <a:sym typeface="Arial"/>
              </a:rPr>
              <a:t>bindable</a:t>
            </a:r>
            <a:r>
              <a:rPr lang="en-US" sz="1200" b="0" i="0" u="none" strike="noStrike" cap="none" dirty="0" smtClean="0">
                <a:solidFill>
                  <a:srgbClr val="FFFFFF"/>
                </a:solidFill>
                <a:latin typeface="Arial"/>
                <a:ea typeface="Arial"/>
                <a:cs typeface="Arial"/>
                <a:sym typeface="Arial"/>
              </a:rPr>
              <a:t> services using simplified semantics and APIs</a:t>
            </a:r>
          </a:p>
          <a:p>
            <a:pPr>
              <a:buClr>
                <a:schemeClr val="dk1"/>
              </a:buClr>
              <a:buSzPct val="25000"/>
            </a:pPr>
            <a:endParaRPr lang="en-US" dirty="0">
              <a:latin typeface="Calibri"/>
              <a:ea typeface="Calibri"/>
              <a:cs typeface="Calibri"/>
              <a:sym typeface="Calibri"/>
            </a:endParaRPr>
          </a:p>
          <a:p>
            <a:pPr>
              <a:buClr>
                <a:schemeClr val="dk1"/>
              </a:buClr>
              <a:buSzPct val="25000"/>
            </a:pPr>
            <a:endParaRPr dirty="0">
              <a:latin typeface="Calibri"/>
              <a:ea typeface="Calibri"/>
              <a:cs typeface="Calibri"/>
              <a:sym typeface="Calibri"/>
            </a:endParaRPr>
          </a:p>
        </p:txBody>
      </p:sp>
      <p:sp>
        <p:nvSpPr>
          <p:cNvPr id="396" name="Shape 396"/>
          <p:cNvSpPr txBox="1">
            <a:spLocks noGrp="1"/>
          </p:cNvSpPr>
          <p:nvPr>
            <p:ph type="sldNum" idx="12"/>
          </p:nvPr>
        </p:nvSpPr>
        <p:spPr>
          <a:xfrm>
            <a:off x="3884613" y="8685213"/>
            <a:ext cx="2971800" cy="457199"/>
          </a:xfrm>
          <a:prstGeom prst="rect">
            <a:avLst/>
          </a:prstGeom>
          <a:noFill/>
          <a:ln>
            <a:noFill/>
          </a:ln>
        </p:spPr>
        <p:txBody>
          <a:bodyPr lIns="91423" tIns="45712" rIns="91423" bIns="45712" anchor="t" anchorCtr="0">
            <a:noAutofit/>
          </a:bodyPr>
          <a:lstStyle/>
          <a:p>
            <a:pPr>
              <a:buSzPct val="25000"/>
            </a:pPr>
            <a:fld id="{00000000-1234-1234-1234-123412341234}" type="slidenum">
              <a:rPr lang="en-US" sz="1200">
                <a:latin typeface="Calibri"/>
                <a:ea typeface="Calibri"/>
                <a:cs typeface="Calibri"/>
                <a:sym typeface="Calibri"/>
              </a:rPr>
              <a:pPr>
                <a:buSzPct val="25000"/>
              </a:pPr>
              <a:t>22</a:t>
            </a:fld>
            <a:endParaRPr lang="en-US"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previous slide we bundle many actions into</a:t>
            </a:r>
            <a:r>
              <a:rPr lang="en-US" baseline="0" dirty="0" smtClean="0"/>
              <a:t> one animated slide. Here we have the opportunity to briefly talked about services. </a:t>
            </a:r>
            <a:endParaRPr lang="en-US" dirty="0" smtClean="0"/>
          </a:p>
          <a:p>
            <a:endParaRPr lang="en-US" dirty="0" smtClean="0"/>
          </a:p>
          <a:p>
            <a:r>
              <a:rPr lang="en-US" dirty="0" smtClean="0"/>
              <a:t>Note: We’re talking about creating and biding</a:t>
            </a:r>
            <a:r>
              <a:rPr lang="en-US" baseline="0" dirty="0" smtClean="0"/>
              <a:t> service but there was no formal introduction of services prior to this slide. We did talk on the service marketplace, so let’s keep it brief. </a:t>
            </a:r>
          </a:p>
          <a:p>
            <a:endParaRPr lang="en-US" baseline="0"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24</a:t>
            </a:fld>
            <a:endParaRPr lang="en-US"/>
          </a:p>
        </p:txBody>
      </p:sp>
    </p:spTree>
    <p:extLst>
      <p:ext uri="{BB962C8B-B14F-4D97-AF65-F5344CB8AC3E}">
        <p14:creationId xmlns:p14="http://schemas.microsoft.com/office/powerpoint/2010/main" val="2195207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all of this is enforced through strict API contracts that allow you to go FAST and be safe.</a:t>
            </a:r>
          </a:p>
        </p:txBody>
      </p:sp>
      <p:sp>
        <p:nvSpPr>
          <p:cNvPr id="4" name="Slide Number Placeholder 3"/>
          <p:cNvSpPr>
            <a:spLocks noGrp="1"/>
          </p:cNvSpPr>
          <p:nvPr>
            <p:ph type="sldNum" sz="quarter" idx="10"/>
          </p:nvPr>
        </p:nvSpPr>
        <p:spPr/>
        <p:txBody>
          <a:bodyPr/>
          <a:lstStyle/>
          <a:p>
            <a:fld id="{9BEDBE90-FDBE-A44D-9062-5A5D1585D5B8}" type="slidenum">
              <a:rPr lang="en-US" smtClean="0"/>
              <a:t>4</a:t>
            </a:fld>
            <a:endParaRPr lang="en-US"/>
          </a:p>
        </p:txBody>
      </p:sp>
    </p:spTree>
    <p:extLst>
      <p:ext uri="{BB962C8B-B14F-4D97-AF65-F5344CB8AC3E}">
        <p14:creationId xmlns:p14="http://schemas.microsoft.com/office/powerpoint/2010/main" val="3972754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lIns="90571" tIns="45286" rIns="90571" bIns="45286">
            <a:normAutofit/>
          </a:bodyPr>
          <a:lstStyle/>
          <a:p>
            <a:endParaRPr lang="en-US" sz="1400" dirty="0"/>
          </a:p>
          <a:p>
            <a:endParaRPr lang="en-US" dirty="0" smtClean="0"/>
          </a:p>
          <a:p>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http://</a:t>
            </a:r>
            <a:r>
              <a:rPr lang="en-US" dirty="0" err="1" smtClean="0"/>
              <a:t>bosh.io</a:t>
            </a:r>
            <a:r>
              <a:rPr lang="en-US" dirty="0" smtClean="0"/>
              <a:t>/docs</a:t>
            </a:r>
          </a:p>
          <a:p>
            <a:pPr marL="0" indent="0">
              <a:buFont typeface="Arial"/>
              <a:buNone/>
            </a:pPr>
            <a:endParaRPr lang="en-US" dirty="0" smtClean="0"/>
          </a:p>
          <a:p>
            <a:pPr marL="171450" indent="-171450">
              <a:buFont typeface="Arial"/>
              <a:buChar char="•"/>
            </a:pPr>
            <a:r>
              <a:rPr lang="en-US" dirty="0" smtClean="0"/>
              <a:t>Bosh tool (not bosh protocol) was developed to deploy </a:t>
            </a:r>
            <a:r>
              <a:rPr lang="en-US" dirty="0" err="1" smtClean="0"/>
              <a:t>cloudfoundry</a:t>
            </a:r>
            <a:r>
              <a:rPr lang="en-US" dirty="0" smtClean="0"/>
              <a:t> </a:t>
            </a:r>
          </a:p>
          <a:p>
            <a:pPr marL="171450" indent="-171450">
              <a:buFont typeface="Arial"/>
              <a:buChar char="•"/>
            </a:pPr>
            <a:r>
              <a:rPr lang="en-US" dirty="0" smtClean="0"/>
              <a:t>Can be used to deploy distributed services in general on </a:t>
            </a:r>
            <a:r>
              <a:rPr lang="en-US" dirty="0" err="1" smtClean="0"/>
              <a:t>IaaS</a:t>
            </a:r>
            <a:r>
              <a:rPr lang="en-US" dirty="0" smtClean="0"/>
              <a:t> providers</a:t>
            </a:r>
          </a:p>
          <a:p>
            <a:pPr marL="171450" indent="-171450">
              <a:buFont typeface="Arial"/>
              <a:buChar char="•"/>
            </a:pPr>
            <a:r>
              <a:rPr lang="en-US" dirty="0" smtClean="0"/>
              <a:t>Users will typically develop BOSH releases and user BOSH</a:t>
            </a:r>
            <a:r>
              <a:rPr lang="en-US" baseline="0" dirty="0" smtClean="0"/>
              <a:t> to provision / Deploy / manager that release</a:t>
            </a:r>
          </a:p>
          <a:p>
            <a:pPr marL="171450" indent="-171450">
              <a:buFont typeface="Arial"/>
              <a:buChar char="•"/>
            </a:pPr>
            <a:r>
              <a:rPr lang="en-US" baseline="0" dirty="0" err="1" smtClean="0"/>
              <a:t>Cloudfoundry</a:t>
            </a:r>
            <a:r>
              <a:rPr lang="en-US" baseline="0" dirty="0" smtClean="0"/>
              <a:t> itself has a BOSH release and Ops Managers uses BOSH </a:t>
            </a:r>
            <a:r>
              <a:rPr lang="en-US" baseline="0" dirty="0" err="1" smtClean="0"/>
              <a:t>extensivily</a:t>
            </a:r>
            <a:r>
              <a:rPr lang="en-US" baseline="0" dirty="0" smtClean="0"/>
              <a:t> to provision it</a:t>
            </a:r>
          </a:p>
          <a:p>
            <a:pPr marL="171450" indent="-171450">
              <a:buFont typeface="Arial"/>
              <a:buChar char="•"/>
            </a:pPr>
            <a:endParaRPr lang="en-US" dirty="0"/>
          </a:p>
        </p:txBody>
      </p:sp>
    </p:spTree>
    <p:extLst>
      <p:ext uri="{BB962C8B-B14F-4D97-AF65-F5344CB8AC3E}">
        <p14:creationId xmlns:p14="http://schemas.microsoft.com/office/powerpoint/2010/main" val="3448105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What is Bosh? Here we try to explain what bosh is about. Manage distributed systems over virtual infrastructure, infrastructure agnostics</a:t>
            </a:r>
            <a:r>
              <a:rPr lang="en-US" baseline="0" dirty="0" smtClean="0"/>
              <a:t> (vi Cloud Provider Interface – CPI) and a big differentiator is the continue support of the deployed distributed systems – monitoring, recovery, updates with zero downtime. </a:t>
            </a:r>
          </a:p>
          <a:p>
            <a:pPr lvl="0" rtl="0">
              <a:spcBef>
                <a:spcPts val="0"/>
              </a:spcBef>
              <a:buNone/>
            </a:pPr>
            <a:endParaRPr lang="en-US" baseline="0" dirty="0" smtClean="0"/>
          </a:p>
          <a:p>
            <a:pPr lvl="0" rtl="0">
              <a:spcBef>
                <a:spcPts val="0"/>
              </a:spcBef>
              <a:buNone/>
            </a:pPr>
            <a:r>
              <a:rPr lang="en-US" baseline="0" dirty="0" smtClean="0"/>
              <a:t>We don’t need to explain the individual components, but can highlight the fact it keeps track of the deployed system state (DB), it does work asynchronously (NATS / works) and manages the deployed system health. </a:t>
            </a:r>
            <a:endParaRPr dirty="0"/>
          </a:p>
        </p:txBody>
      </p:sp>
      <p:sp>
        <p:nvSpPr>
          <p:cNvPr id="1100" name="Shape 1100"/>
          <p:cNvSpPr>
            <a:spLocks noGrp="1" noRot="1" noChangeAspect="1"/>
          </p:cNvSpPr>
          <p:nvPr>
            <p:ph type="sldImg" idx="2"/>
          </p:nvPr>
        </p:nvSpPr>
        <p:spPr>
          <a:xfrm>
            <a:off x="1606550" y="685800"/>
            <a:ext cx="3702050"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http://</a:t>
            </a:r>
            <a:r>
              <a:rPr lang="en-US" dirty="0" err="1" smtClean="0"/>
              <a:t>bosh.io</a:t>
            </a:r>
            <a:r>
              <a:rPr lang="en-US" dirty="0" smtClean="0"/>
              <a:t>/docs/</a:t>
            </a:r>
            <a:r>
              <a:rPr lang="en-US" dirty="0" err="1" smtClean="0"/>
              <a:t>problems.html</a:t>
            </a:r>
            <a:endParaRPr lang="en-US" dirty="0" smtClean="0"/>
          </a:p>
          <a:p>
            <a:pPr marL="0" indent="0">
              <a:buFont typeface="Arial"/>
              <a:buNone/>
            </a:pPr>
            <a:endParaRPr lang="en-US" dirty="0" smtClean="0"/>
          </a:p>
          <a:p>
            <a:pPr marL="0" indent="0">
              <a:buFont typeface="Arial"/>
              <a:buNone/>
            </a:pPr>
            <a:r>
              <a:rPr lang="en-US" dirty="0" err="1" smtClean="0"/>
              <a:t>Identifiability</a:t>
            </a:r>
            <a:r>
              <a:rPr lang="en-US" dirty="0" smtClean="0"/>
              <a:t> – not really</a:t>
            </a:r>
            <a:r>
              <a:rPr lang="en-US" baseline="0" dirty="0" smtClean="0"/>
              <a:t> a word</a:t>
            </a:r>
            <a:endParaRPr lang="en-US" dirty="0"/>
          </a:p>
        </p:txBody>
      </p:sp>
    </p:spTree>
    <p:extLst>
      <p:ext uri="{BB962C8B-B14F-4D97-AF65-F5344CB8AC3E}">
        <p14:creationId xmlns:p14="http://schemas.microsoft.com/office/powerpoint/2010/main" val="3448105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Shape 93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Bosh is about services or distribute</a:t>
            </a:r>
            <a:r>
              <a:rPr lang="en-US" baseline="0" dirty="0" smtClean="0"/>
              <a:t> systems not machine (maybe explain bosh release a bit). </a:t>
            </a:r>
          </a:p>
          <a:p>
            <a:pPr lvl="0" rtl="0">
              <a:spcBef>
                <a:spcPts val="0"/>
              </a:spcBef>
              <a:buNone/>
            </a:pPr>
            <a:endParaRPr lang="en-US" baseline="0" dirty="0" smtClean="0"/>
          </a:p>
          <a:p>
            <a:pPr lvl="0" rtl="0">
              <a:spcBef>
                <a:spcPts val="0"/>
              </a:spcBef>
              <a:buNone/>
            </a:pPr>
            <a:r>
              <a:rPr lang="en-US" baseline="0" dirty="0" smtClean="0"/>
              <a:t>Probably a good slide to distant bosh from Chef, Puppet, Salt, </a:t>
            </a:r>
            <a:r>
              <a:rPr lang="en-US" baseline="0" dirty="0" err="1" smtClean="0"/>
              <a:t>Ansible</a:t>
            </a:r>
            <a:r>
              <a:rPr lang="en-US" baseline="0" dirty="0" smtClean="0"/>
              <a:t>. Probable not so much about how the work internally, but the fact BOSH is about a distribute system not individual VMs. And bosh is about the live of the system and not the first deployment. </a:t>
            </a:r>
            <a:endParaRPr dirty="0"/>
          </a:p>
        </p:txBody>
      </p:sp>
      <p:sp>
        <p:nvSpPr>
          <p:cNvPr id="937" name="Shape 9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http://</a:t>
            </a:r>
            <a:r>
              <a:rPr lang="en-US" dirty="0" err="1" smtClean="0"/>
              <a:t>bosh.io</a:t>
            </a:r>
            <a:r>
              <a:rPr lang="en-US" dirty="0" smtClean="0"/>
              <a:t>/docs</a:t>
            </a:r>
          </a:p>
          <a:p>
            <a:pPr marL="0" indent="0">
              <a:buFont typeface="Arial"/>
              <a:buNone/>
            </a:pPr>
            <a:endParaRPr lang="en-US" dirty="0" smtClean="0"/>
          </a:p>
          <a:p>
            <a:pPr marL="171450" indent="-171450">
              <a:buFont typeface="Arial"/>
              <a:buChar char="•"/>
            </a:pPr>
            <a:r>
              <a:rPr lang="en-US" dirty="0" smtClean="0"/>
              <a:t>http://</a:t>
            </a:r>
            <a:r>
              <a:rPr lang="en-US" dirty="0" err="1" smtClean="0"/>
              <a:t>bosh.io</a:t>
            </a:r>
            <a:r>
              <a:rPr lang="en-US" dirty="0" smtClean="0"/>
              <a:t>/docs/</a:t>
            </a:r>
            <a:r>
              <a:rPr lang="en-US" dirty="0" err="1" smtClean="0"/>
              <a:t>stemcell.html</a:t>
            </a:r>
            <a:endParaRPr lang="en-US" dirty="0" smtClean="0"/>
          </a:p>
          <a:p>
            <a:pPr marL="171450" indent="-171450">
              <a:buFont typeface="Arial"/>
              <a:buChar char="•"/>
            </a:pPr>
            <a:r>
              <a:rPr lang="en-US" dirty="0" smtClean="0"/>
              <a:t>http://</a:t>
            </a:r>
            <a:r>
              <a:rPr lang="en-US" dirty="0" err="1" smtClean="0"/>
              <a:t>bosh.io</a:t>
            </a:r>
            <a:r>
              <a:rPr lang="en-US" dirty="0" smtClean="0"/>
              <a:t>/docs/</a:t>
            </a:r>
            <a:r>
              <a:rPr lang="en-US" dirty="0" err="1" smtClean="0"/>
              <a:t>release.html</a:t>
            </a:r>
            <a:endParaRPr lang="en-US" dirty="0" smtClean="0"/>
          </a:p>
          <a:p>
            <a:pPr marL="171450" indent="-171450">
              <a:buFont typeface="Arial"/>
              <a:buChar char="•"/>
            </a:pPr>
            <a:r>
              <a:rPr lang="en-US" dirty="0" smtClean="0"/>
              <a:t>http://</a:t>
            </a:r>
            <a:r>
              <a:rPr lang="en-US" dirty="0" err="1" smtClean="0"/>
              <a:t>bosh.io</a:t>
            </a:r>
            <a:r>
              <a:rPr lang="en-US" dirty="0" smtClean="0"/>
              <a:t>/docs/</a:t>
            </a:r>
            <a:r>
              <a:rPr lang="en-US" dirty="0" err="1" smtClean="0"/>
              <a:t>deployment.html</a:t>
            </a:r>
            <a:endParaRPr lang="en-US" dirty="0" smtClean="0"/>
          </a:p>
          <a:p>
            <a:pPr marL="171450" indent="-171450">
              <a:buFont typeface="Arial"/>
              <a:buChar char="•"/>
            </a:pPr>
            <a:endParaRPr lang="en-US" dirty="0"/>
          </a:p>
        </p:txBody>
      </p:sp>
    </p:spTree>
    <p:extLst>
      <p:ext uri="{BB962C8B-B14F-4D97-AF65-F5344CB8AC3E}">
        <p14:creationId xmlns:p14="http://schemas.microsoft.com/office/powerpoint/2010/main" val="3448105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200150"/>
            <a:ext cx="4070350" cy="2430556"/>
          </a:xfrm>
        </p:spPr>
        <p:txBody>
          <a:bodyPr/>
          <a:lstStyle/>
          <a:p>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14361"/>
            <a:ext cx="4429075"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0"/>
            <a:ext cx="9144000" cy="51434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3" name="Shape 63"/>
          <p:cNvSpPr/>
          <p:nvPr/>
        </p:nvSpPr>
        <p:spPr>
          <a:xfrm>
            <a:off x="0" y="4629150"/>
            <a:ext cx="9144000" cy="385800"/>
          </a:xfrm>
          <a:prstGeom prst="rect">
            <a:avLst/>
          </a:prstGeom>
          <a:solidFill>
            <a:srgbClr val="00786E"/>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Font typeface="Arial"/>
              <a:buNone/>
            </a:pPr>
            <a:endParaRPr sz="1800" b="0" i="0" u="none" strike="noStrike" cap="none" baseline="0">
              <a:solidFill>
                <a:srgbClr val="FFFFFF"/>
              </a:solidFill>
              <a:latin typeface="Arial"/>
              <a:ea typeface="Arial"/>
              <a:cs typeface="Arial"/>
              <a:sym typeface="Arial"/>
              <a:rtl val="0"/>
            </a:endParaRPr>
          </a:p>
        </p:txBody>
      </p:sp>
      <p:sp>
        <p:nvSpPr>
          <p:cNvPr id="64" name="Shape 64"/>
          <p:cNvSpPr txBox="1"/>
          <p:nvPr/>
        </p:nvSpPr>
        <p:spPr>
          <a:xfrm flipH="1">
            <a:off x="8553450" y="5021262"/>
            <a:ext cx="533399" cy="123899"/>
          </a:xfrm>
          <a:prstGeom prst="rect">
            <a:avLst/>
          </a:prstGeom>
          <a:noFill/>
          <a:ln>
            <a:noFill/>
          </a:ln>
        </p:spPr>
        <p:txBody>
          <a:bodyPr lIns="0" tIns="0" rIns="0" bIns="0" anchor="t" anchorCtr="0">
            <a:noAutofit/>
          </a:bodyPr>
          <a:lstStyle/>
          <a:p>
            <a:pPr marL="0" marR="0" lvl="0" indent="0" algn="r" rtl="0">
              <a:lnSpc>
                <a:spcPct val="100000"/>
              </a:lnSpc>
              <a:spcBef>
                <a:spcPts val="0"/>
              </a:spcBef>
              <a:spcAft>
                <a:spcPts val="0"/>
              </a:spcAft>
              <a:buClr>
                <a:srgbClr val="7F7F7F"/>
              </a:buClr>
              <a:buSzPct val="25000"/>
              <a:buFont typeface="Arial"/>
              <a:buNone/>
            </a:pPr>
            <a:fld id="{00000000-1234-1234-1234-123412341234}" type="slidenum">
              <a:rPr lang="en" sz="800" b="0" i="0" u="none" strike="noStrike" cap="none" baseline="0">
                <a:solidFill>
                  <a:srgbClr val="7F7F7F"/>
                </a:solidFill>
                <a:latin typeface="Arial"/>
                <a:ea typeface="Arial"/>
                <a:cs typeface="Arial"/>
                <a:sym typeface="Arial"/>
                <a:rtl val="0"/>
              </a:rPr>
              <a:t>‹#›</a:t>
            </a:fld>
            <a:endParaRPr lang="en" sz="800" b="0" i="0" u="none" strike="noStrike" cap="none" baseline="0">
              <a:solidFill>
                <a:srgbClr val="7F7F7F"/>
              </a:solidFill>
              <a:latin typeface="Arial"/>
              <a:ea typeface="Arial"/>
              <a:cs typeface="Arial"/>
              <a:sym typeface="Arial"/>
              <a:rtl val="0"/>
            </a:endParaRPr>
          </a:p>
        </p:txBody>
      </p:sp>
      <p:sp>
        <p:nvSpPr>
          <p:cNvPr id="65" name="Shape 65"/>
          <p:cNvSpPr txBox="1"/>
          <p:nvPr/>
        </p:nvSpPr>
        <p:spPr>
          <a:xfrm>
            <a:off x="366712" y="5018087"/>
            <a:ext cx="2274900" cy="99900"/>
          </a:xfrm>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rgbClr val="7F7F7F"/>
              </a:buClr>
              <a:buSzPct val="25000"/>
              <a:buFont typeface="Arial"/>
              <a:buNone/>
            </a:pPr>
            <a:r>
              <a:rPr lang="en" sz="600" b="0" i="0" u="none" strike="noStrike" cap="none" baseline="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63" y="4713287"/>
            <a:ext cx="957299" cy="220800"/>
          </a:xfrm>
          <a:prstGeom prst="rect">
            <a:avLst/>
          </a:prstGeom>
          <a:noFill/>
          <a:ln>
            <a:noFill/>
          </a:ln>
        </p:spPr>
      </p:pic>
    </p:spTree>
    <p:extLst>
      <p:ext uri="{BB962C8B-B14F-4D97-AF65-F5344CB8AC3E}">
        <p14:creationId xmlns:p14="http://schemas.microsoft.com/office/powerpoint/2010/main" val="2197248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8925546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34195229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714033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50546" y="-69533"/>
            <a:ext cx="9093453"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205602"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80" r:id="rId20"/>
    <p:sldLayoutId id="2147493482" r:id="rId21"/>
    <p:sldLayoutId id="2147493484" r:id="rId22"/>
    <p:sldLayoutId id="2147493488" r:id="rId23"/>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4.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 Id="rId9"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5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2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pn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4854082" cy="1791724"/>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Pivotal Cloud Foundry Basics and Architecture</a:t>
            </a:r>
          </a:p>
          <a:p>
            <a:endParaRPr lang="en-US" sz="4000" b="0" dirty="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a:p>
            <a:pPr lvl="0"/>
            <a:endParaRPr lang="en-US" sz="1600" b="0" dirty="0">
              <a:solidFill>
                <a:srgbClr val="FFFFFF"/>
              </a:solidFill>
              <a:latin typeface="Arial"/>
              <a:ea typeface="Arial"/>
              <a:cs typeface="Arial"/>
              <a:sym typeface="Arial"/>
            </a:endParaRPr>
          </a:p>
          <a:p>
            <a:pPr lvl="0"/>
            <a:endParaRPr lang="en-US" sz="1600" b="0" dirty="0" smtClean="0">
              <a:solidFill>
                <a:srgbClr val="FFFFFF"/>
              </a:solidFill>
              <a:latin typeface="Arial"/>
              <a:ea typeface="Arial"/>
              <a:cs typeface="Arial"/>
              <a:sym typeface="Arial"/>
            </a:endParaRPr>
          </a:p>
          <a:p>
            <a:pPr lvl="0"/>
            <a:r>
              <a:rPr lang="en" sz="1600" b="0" dirty="0" smtClean="0">
                <a:solidFill>
                  <a:srgbClr val="FFFFFF"/>
                </a:solidFill>
                <a:latin typeface="Arial"/>
                <a:ea typeface="Arial"/>
                <a:cs typeface="Arial"/>
                <a:sym typeface="Arial"/>
              </a:rPr>
              <a:t>Comments </a:t>
            </a:r>
            <a:r>
              <a:rPr lang="en" sz="1600" b="0" dirty="0">
                <a:solidFill>
                  <a:srgbClr val="FFFFFF"/>
                </a:solidFill>
                <a:latin typeface="Arial"/>
                <a:ea typeface="Arial"/>
                <a:cs typeface="Arial"/>
                <a:sym typeface="Arial"/>
              </a:rPr>
              <a:t>about this deck: </a:t>
            </a:r>
            <a:r>
              <a:rPr lang="en-US" sz="1600" dirty="0" err="1" smtClean="0">
                <a:solidFill>
                  <a:srgbClr val="FFFFFF"/>
                </a:solidFill>
              </a:rPr>
              <a:t>mborges</a:t>
            </a:r>
            <a:r>
              <a:rPr lang="en" sz="1600" b="0" dirty="0" smtClean="0">
                <a:solidFill>
                  <a:srgbClr val="FFFFFF"/>
                </a:solidFill>
                <a:latin typeface="Arial"/>
                <a:ea typeface="Arial"/>
                <a:cs typeface="Arial"/>
                <a:sym typeface="Arial"/>
              </a:rPr>
              <a:t>@pivotal.</a:t>
            </a:r>
            <a:r>
              <a:rPr lang="en-US" sz="1600" b="0" dirty="0" err="1" smtClean="0">
                <a:solidFill>
                  <a:srgbClr val="FFFFFF"/>
                </a:solidFill>
                <a:latin typeface="Arial"/>
                <a:ea typeface="Arial"/>
                <a:cs typeface="Arial"/>
                <a:sym typeface="Arial"/>
              </a:rPr>
              <a:t>io</a:t>
            </a:r>
            <a:endParaRPr lang="en" sz="1600" b="0" dirty="0">
              <a:solidFill>
                <a:srgbClr val="FFFFFF"/>
              </a:solidFill>
              <a:latin typeface="Arial"/>
              <a:ea typeface="Arial"/>
              <a:cs typeface="Arial"/>
              <a:sym typeface="Arial"/>
            </a:endParaRP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42928" y="1743236"/>
            <a:ext cx="3965191" cy="197519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endPar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endParaRP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pPr defTabSz="514328">
              <a:defRPr/>
            </a:pPr>
            <a:r>
              <a:rPr lang="en-US" sz="2500" dirty="0" smtClean="0">
                <a:solidFill>
                  <a:srgbClr val="008881"/>
                </a:solidFill>
                <a:ea typeface="+mj-ea"/>
                <a:cs typeface="+mj-cs"/>
              </a:rPr>
              <a:t>BOSH key terms</a:t>
            </a:r>
            <a:endParaRPr lang="en-US" sz="2500" dirty="0">
              <a:solidFill>
                <a:srgbClr val="008881"/>
              </a:solidFill>
              <a:ea typeface="+mj-ea"/>
              <a:cs typeface="+mj-cs"/>
            </a:endParaRPr>
          </a:p>
        </p:txBody>
      </p:sp>
      <p:sp>
        <p:nvSpPr>
          <p:cNvPr id="2049" name="Slide Number Placeholder 3"/>
          <p:cNvSpPr>
            <a:spLocks noGrp="1"/>
          </p:cNvSpPr>
          <p:nvPr>
            <p:ph type="sldNum" sz="quarter" idx="4294967295"/>
          </p:nvPr>
        </p:nvSpPr>
        <p:spPr bwMode="auto">
          <a:xfrm>
            <a:off x="0" y="4933950"/>
            <a:ext cx="207963" cy="20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417909" indent="-160734" eaLnBrk="0" hangingPunct="0">
              <a:defRPr sz="4200">
                <a:solidFill>
                  <a:srgbClr val="000000"/>
                </a:solidFill>
                <a:latin typeface="Gill Sans" charset="0"/>
                <a:ea typeface="ヒラギノ角ゴ ProN W3" charset="0"/>
                <a:cs typeface="ヒラギノ角ゴ ProN W3" charset="0"/>
                <a:sym typeface="Gill Sans" charset="0"/>
              </a:defRPr>
            </a:lvl2pPr>
            <a:lvl3pPr marL="642938" indent="-128588" eaLnBrk="0" hangingPunct="0">
              <a:defRPr sz="4200">
                <a:solidFill>
                  <a:srgbClr val="000000"/>
                </a:solidFill>
                <a:latin typeface="Gill Sans" charset="0"/>
                <a:ea typeface="ヒラギノ角ゴ ProN W3" charset="0"/>
                <a:cs typeface="ヒラギノ角ゴ ProN W3" charset="0"/>
                <a:sym typeface="Gill Sans" charset="0"/>
              </a:defRPr>
            </a:lvl3pPr>
            <a:lvl4pPr marL="900113" indent="-128588" eaLnBrk="0" hangingPunct="0">
              <a:defRPr sz="4200">
                <a:solidFill>
                  <a:srgbClr val="000000"/>
                </a:solidFill>
                <a:latin typeface="Gill Sans" charset="0"/>
                <a:ea typeface="ヒラギノ角ゴ ProN W3" charset="0"/>
                <a:cs typeface="ヒラギノ角ゴ ProN W3" charset="0"/>
                <a:sym typeface="Gill Sans" charset="0"/>
              </a:defRPr>
            </a:lvl4pPr>
            <a:lvl5pPr marL="1157288" indent="-128588" eaLnBrk="0" hangingPunct="0">
              <a:defRPr sz="4200">
                <a:solidFill>
                  <a:srgbClr val="000000"/>
                </a:solidFill>
                <a:latin typeface="Gill Sans" charset="0"/>
                <a:ea typeface="ヒラギノ角ゴ ProN W3" charset="0"/>
                <a:cs typeface="ヒラギノ角ゴ ProN W3" charset="0"/>
                <a:sym typeface="Gill Sans" charset="0"/>
              </a:defRPr>
            </a:lvl5pPr>
            <a:lvl6pPr marL="141446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167163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192881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218598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1D5ADB3A-C6F2-6F40-84FB-AB743D47D13E}" type="slidenum">
              <a:rPr lang="en-US"/>
              <a:pPr eaLnBrk="1" hangingPunct="1"/>
              <a:t>10</a:t>
            </a:fld>
            <a:endParaRPr lang="en-US"/>
          </a:p>
        </p:txBody>
      </p:sp>
      <p:sp>
        <p:nvSpPr>
          <p:cNvPr id="2051" name="Text Box 6"/>
          <p:cNvSpPr txBox="1">
            <a:spLocks noChangeArrowheads="1"/>
          </p:cNvSpPr>
          <p:nvPr/>
        </p:nvSpPr>
        <p:spPr bwMode="auto">
          <a:xfrm>
            <a:off x="307181" y="4934545"/>
            <a:ext cx="208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51431" tIns="25716" rIns="51431" bIns="25716" anchor="ctr"/>
          <a:lstStyle>
            <a:lvl1pPr eaLnBrk="0" hangingPunct="0">
              <a:defRPr sz="75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75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75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75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75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9pPr>
          </a:lstStyle>
          <a:p>
            <a:pPr algn="l" eaLnBrk="1" hangingPunct="1"/>
            <a:fld id="{8CDC093B-3E83-B846-AC37-4C52E7109BA1}" type="slidenum">
              <a:rPr lang="en-US" sz="1100">
                <a:solidFill>
                  <a:srgbClr val="595959"/>
                </a:solidFill>
                <a:latin typeface="Arial" charset="0"/>
                <a:ea typeface="ＭＳ Ｐゴシック" charset="0"/>
                <a:sym typeface="Arial" charset="0"/>
              </a:rPr>
              <a:pPr algn="l" eaLnBrk="1" hangingPunct="1"/>
              <a:t>10</a:t>
            </a:fld>
            <a:endParaRPr lang="en-US" sz="1100">
              <a:solidFill>
                <a:srgbClr val="595959"/>
              </a:solidFill>
              <a:latin typeface="Arial" charset="0"/>
              <a:ea typeface="ＭＳ Ｐゴシック" charset="0"/>
              <a:sym typeface="Arial" charset="0"/>
            </a:endParaRPr>
          </a:p>
        </p:txBody>
      </p:sp>
      <p:sp>
        <p:nvSpPr>
          <p:cNvPr id="7" name="Shape 1102"/>
          <p:cNvSpPr txBox="1"/>
          <p:nvPr/>
        </p:nvSpPr>
        <p:spPr>
          <a:xfrm>
            <a:off x="515242" y="1025769"/>
            <a:ext cx="8081681" cy="3368404"/>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b="1" dirty="0" err="1" smtClean="0">
                <a:solidFill>
                  <a:schemeClr val="bg1"/>
                </a:solidFill>
                <a:latin typeface="Open Sans"/>
                <a:ea typeface="Open Sans"/>
                <a:cs typeface="Open Sans"/>
                <a:sym typeface="Open Sans"/>
              </a:rPr>
              <a:t>Stemcell</a:t>
            </a:r>
            <a:r>
              <a:rPr lang="en-US" dirty="0" smtClean="0">
                <a:solidFill>
                  <a:schemeClr val="bg1"/>
                </a:solidFill>
                <a:latin typeface="Open Sans"/>
                <a:ea typeface="Open Sans"/>
                <a:cs typeface="Open Sans"/>
                <a:sym typeface="Open Sans"/>
              </a:rPr>
              <a:t> – is a versioned Operating System image wrapped with </a:t>
            </a:r>
            <a:r>
              <a:rPr lang="en-US" dirty="0" err="1" smtClean="0">
                <a:solidFill>
                  <a:schemeClr val="bg1"/>
                </a:solidFill>
                <a:latin typeface="Open Sans"/>
                <a:ea typeface="Open Sans"/>
                <a:cs typeface="Open Sans"/>
                <a:sym typeface="Open Sans"/>
              </a:rPr>
              <a:t>IaaS</a:t>
            </a:r>
            <a:r>
              <a:rPr lang="en-US" dirty="0" smtClean="0">
                <a:solidFill>
                  <a:schemeClr val="bg1"/>
                </a:solidFill>
                <a:latin typeface="Open Sans"/>
                <a:ea typeface="Open Sans"/>
                <a:cs typeface="Open Sans"/>
                <a:sym typeface="Open Sans"/>
              </a:rPr>
              <a:t> specific packaging. Contains the bare minimum OS skeleton with BOSH agent and few configuration files to securely configure the OS by default.</a:t>
            </a:r>
            <a:endParaRPr lang="en-US"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Release</a:t>
            </a:r>
            <a:r>
              <a:rPr lang="en-US" dirty="0" smtClean="0">
                <a:solidFill>
                  <a:schemeClr val="bg1"/>
                </a:solidFill>
                <a:latin typeface="Open Sans"/>
                <a:ea typeface="Open Sans"/>
                <a:cs typeface="Open Sans"/>
                <a:sym typeface="Open Sans"/>
              </a:rPr>
              <a:t> – is a versioned collection of configuration properties, configuration templates, start up scripts, source code, binary artifacts, and anything else required to build and deploy software in a reproducible way.</a:t>
            </a:r>
            <a:endParaRPr lang="en-US"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Deployment</a:t>
            </a:r>
            <a:r>
              <a:rPr lang="en-US" dirty="0" smtClean="0">
                <a:solidFill>
                  <a:schemeClr val="bg1"/>
                </a:solidFill>
                <a:latin typeface="Open Sans"/>
                <a:ea typeface="Open Sans"/>
                <a:cs typeface="Open Sans"/>
                <a:sym typeface="Open Sans"/>
              </a:rPr>
              <a:t> – is a collection of VMs, built from a </a:t>
            </a:r>
            <a:r>
              <a:rPr lang="en-US" dirty="0" err="1" smtClean="0">
                <a:solidFill>
                  <a:schemeClr val="bg1"/>
                </a:solidFill>
                <a:latin typeface="Open Sans"/>
                <a:ea typeface="Open Sans"/>
                <a:cs typeface="Open Sans"/>
                <a:sym typeface="Open Sans"/>
              </a:rPr>
              <a:t>stemcell</a:t>
            </a:r>
            <a:r>
              <a:rPr lang="en-US" dirty="0" smtClean="0">
                <a:solidFill>
                  <a:schemeClr val="bg1"/>
                </a:solidFill>
                <a:latin typeface="Open Sans"/>
                <a:ea typeface="Open Sans"/>
                <a:cs typeface="Open Sans"/>
                <a:sym typeface="Open Sans"/>
              </a:rPr>
              <a:t>, that has been populated with specific releases and disks that keep persistent data. These resources are created based on a manifest file in the </a:t>
            </a:r>
            <a:r>
              <a:rPr lang="en-US" dirty="0" err="1" smtClean="0">
                <a:solidFill>
                  <a:schemeClr val="bg1"/>
                </a:solidFill>
                <a:latin typeface="Open Sans"/>
                <a:ea typeface="Open Sans"/>
                <a:cs typeface="Open Sans"/>
                <a:sym typeface="Open Sans"/>
              </a:rPr>
              <a:t>IaaS</a:t>
            </a:r>
            <a:r>
              <a:rPr lang="en-US" dirty="0" smtClean="0">
                <a:solidFill>
                  <a:schemeClr val="bg1"/>
                </a:solidFill>
                <a:latin typeface="Open Sans"/>
                <a:ea typeface="Open Sans"/>
                <a:cs typeface="Open Sans"/>
                <a:sym typeface="Open Sans"/>
              </a:rPr>
              <a:t> and managed by BOSH Directory, a centralized management server.</a:t>
            </a: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4242651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4" name="Shape 954"/>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BOSH + Pivotal Ops Manager</a:t>
            </a:r>
            <a:endParaRPr lang="en-US" sz="3200" b="0" i="0" u="none" strike="noStrike" cap="none" dirty="0">
              <a:solidFill>
                <a:srgbClr val="29756E"/>
              </a:solidFill>
              <a:latin typeface="Helvetica Neue"/>
              <a:ea typeface="Helvetica Neue"/>
              <a:cs typeface="Helvetica Neue"/>
              <a:sym typeface="Helvetica Neue"/>
            </a:endParaRPr>
          </a:p>
        </p:txBody>
      </p:sp>
      <p:sp>
        <p:nvSpPr>
          <p:cNvPr id="952" name="Shape 952"/>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11</a:t>
            </a:fld>
            <a:endParaRPr lang="en-US" sz="800" b="0" i="0" u="none" strike="noStrike" cap="none">
              <a:solidFill>
                <a:srgbClr val="808080"/>
              </a:solidFill>
              <a:latin typeface="Arial"/>
              <a:ea typeface="Arial"/>
              <a:cs typeface="Arial"/>
              <a:sym typeface="Arial"/>
            </a:endParaRPr>
          </a:p>
        </p:txBody>
      </p:sp>
      <p:sp>
        <p:nvSpPr>
          <p:cNvPr id="953" name="Shape 953"/>
          <p:cNvSpPr/>
          <p:nvPr/>
        </p:nvSpPr>
        <p:spPr>
          <a:xfrm>
            <a:off x="76130" y="1195498"/>
            <a:ext cx="2455499" cy="3451500"/>
          </a:xfrm>
          <a:prstGeom prst="roundRect">
            <a:avLst>
              <a:gd name="adj" fmla="val 4969"/>
            </a:avLst>
          </a:prstGeom>
          <a:gradFill>
            <a:gsLst>
              <a:gs pos="0">
                <a:srgbClr val="DDDDDD">
                  <a:alpha val="73725"/>
                </a:srgbClr>
              </a:gs>
              <a:gs pos="100000">
                <a:srgbClr val="FFFFFF">
                  <a:alpha val="73725"/>
                </a:srgbClr>
              </a:gs>
            </a:gsLst>
            <a:lin ang="20987100" scaled="0"/>
          </a:gradFill>
          <a:ln>
            <a:noFill/>
          </a:ln>
        </p:spPr>
        <p:txBody>
          <a:bodyPr lIns="50800" tIns="50800" rIns="50800" bIns="50800" anchor="ctr" anchorCtr="0">
            <a:noAutofit/>
          </a:bodyPr>
          <a:lstStyle/>
          <a:p>
            <a:pPr marL="0" marR="0" lvl="0" indent="0" algn="ctr" rtl="0">
              <a:spcBef>
                <a:spcPts val="0"/>
              </a:spcBef>
              <a:buNone/>
            </a:pPr>
            <a:endParaRPr sz="3200" b="0" i="0" u="none" strike="noStrike" cap="none">
              <a:solidFill>
                <a:srgbClr val="FFFFFF"/>
              </a:solidFill>
              <a:latin typeface="Helvetica Neue"/>
              <a:ea typeface="Helvetica Neue"/>
              <a:cs typeface="Helvetica Neue"/>
              <a:sym typeface="Helvetica Neue"/>
            </a:endParaRPr>
          </a:p>
        </p:txBody>
      </p:sp>
      <p:sp>
        <p:nvSpPr>
          <p:cNvPr id="955" name="Shape 955"/>
          <p:cNvSpPr/>
          <p:nvPr/>
        </p:nvSpPr>
        <p:spPr>
          <a:xfrm>
            <a:off x="3146653" y="1210571"/>
            <a:ext cx="3586500" cy="3421200"/>
          </a:xfrm>
          <a:prstGeom prst="roundRect">
            <a:avLst>
              <a:gd name="adj" fmla="val 1485"/>
            </a:avLst>
          </a:prstGeom>
          <a:noFill/>
          <a:ln w="25400" cap="flat" cmpd="sng">
            <a:solidFill>
              <a:srgbClr val="29756E"/>
            </a:solidFill>
            <a:prstDash val="solid"/>
            <a:round/>
            <a:headEnd type="none" w="med" len="med"/>
            <a:tailEnd type="none" w="med" len="med"/>
          </a:ln>
        </p:spPr>
        <p:txBody>
          <a:bodyPr lIns="0" tIns="0" rIns="0" bIns="0" anchor="ctr"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956" name="Shape 956"/>
          <p:cNvSpPr/>
          <p:nvPr/>
        </p:nvSpPr>
        <p:spPr>
          <a:xfrm>
            <a:off x="3173477" y="2361376"/>
            <a:ext cx="1581000" cy="3299"/>
          </a:xfrm>
          <a:custGeom>
            <a:avLst/>
            <a:gdLst/>
            <a:ahLst/>
            <a:cxnLst/>
            <a:rect l="0" t="0" r="0" b="0"/>
            <a:pathLst>
              <a:path w="120000" h="120000" extrusionOk="0">
                <a:moveTo>
                  <a:pt x="0" y="120000"/>
                </a:moveTo>
                <a:cubicBezTo>
                  <a:pt x="40000" y="80000"/>
                  <a:pt x="80000" y="40000"/>
                  <a:pt x="12000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cxnSp>
        <p:nvCxnSpPr>
          <p:cNvPr id="957" name="Shape 957"/>
          <p:cNvCxnSpPr/>
          <p:nvPr/>
        </p:nvCxnSpPr>
        <p:spPr>
          <a:xfrm rot="10800000" flipH="1">
            <a:off x="4583123" y="2548823"/>
            <a:ext cx="202200" cy="202200"/>
          </a:xfrm>
          <a:prstGeom prst="straightConnector1">
            <a:avLst/>
          </a:prstGeom>
          <a:noFill/>
          <a:ln w="19050" cap="flat" cmpd="sng">
            <a:solidFill>
              <a:srgbClr val="535353"/>
            </a:solidFill>
            <a:prstDash val="solid"/>
            <a:round/>
            <a:headEnd type="none" w="med" len="med"/>
            <a:tailEnd type="none" w="med" len="med"/>
          </a:ln>
        </p:spPr>
      </p:cxnSp>
      <p:cxnSp>
        <p:nvCxnSpPr>
          <p:cNvPr id="958" name="Shape 958"/>
          <p:cNvCxnSpPr/>
          <p:nvPr/>
        </p:nvCxnSpPr>
        <p:spPr>
          <a:xfrm>
            <a:off x="4578834" y="1993314"/>
            <a:ext cx="193499" cy="193499"/>
          </a:xfrm>
          <a:prstGeom prst="straightConnector1">
            <a:avLst/>
          </a:prstGeom>
          <a:noFill/>
          <a:ln w="19050" cap="flat" cmpd="sng">
            <a:solidFill>
              <a:srgbClr val="535353"/>
            </a:solidFill>
            <a:prstDash val="solid"/>
            <a:round/>
            <a:headEnd type="none" w="med" len="med"/>
            <a:tailEnd type="none" w="med" len="med"/>
          </a:ln>
        </p:spPr>
      </p:cxnSp>
      <p:sp>
        <p:nvSpPr>
          <p:cNvPr id="959" name="Shape 959"/>
          <p:cNvSpPr/>
          <p:nvPr/>
        </p:nvSpPr>
        <p:spPr>
          <a:xfrm>
            <a:off x="3255612" y="2642179"/>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Blobstore</a:t>
            </a:r>
          </a:p>
        </p:txBody>
      </p:sp>
      <p:sp>
        <p:nvSpPr>
          <p:cNvPr id="960" name="Shape 960"/>
          <p:cNvSpPr/>
          <p:nvPr/>
        </p:nvSpPr>
        <p:spPr>
          <a:xfrm>
            <a:off x="3305243" y="2727907"/>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961" name="Shape 961"/>
          <p:cNvPicPr preferRelativeResize="0"/>
          <p:nvPr/>
        </p:nvPicPr>
        <p:blipFill rotWithShape="1">
          <a:blip r:embed="rId3">
            <a:alphaModFix/>
          </a:blip>
          <a:srcRect l="3262" t="13726" r="13076" b="40957"/>
          <a:stretch/>
        </p:blipFill>
        <p:spPr>
          <a:xfrm>
            <a:off x="5588473" y="1236436"/>
            <a:ext cx="1023900" cy="554399"/>
          </a:xfrm>
          <a:prstGeom prst="rect">
            <a:avLst/>
          </a:prstGeom>
          <a:noFill/>
          <a:ln>
            <a:noFill/>
          </a:ln>
        </p:spPr>
      </p:pic>
      <p:sp>
        <p:nvSpPr>
          <p:cNvPr id="962" name="Shape 962"/>
          <p:cNvSpPr/>
          <p:nvPr/>
        </p:nvSpPr>
        <p:spPr>
          <a:xfrm>
            <a:off x="5831332" y="1728982"/>
            <a:ext cx="666600" cy="3707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600" b="0" i="0" u="none" strike="noStrike" cap="none">
                <a:solidFill>
                  <a:srgbClr val="535353"/>
                </a:solidFill>
                <a:latin typeface="Arial"/>
                <a:ea typeface="Arial"/>
                <a:cs typeface="Arial"/>
                <a:sym typeface="Arial"/>
              </a:rPr>
              <a:t>BOSH</a:t>
            </a:r>
          </a:p>
        </p:txBody>
      </p:sp>
      <p:sp>
        <p:nvSpPr>
          <p:cNvPr id="963" name="Shape 963"/>
          <p:cNvSpPr/>
          <p:nvPr/>
        </p:nvSpPr>
        <p:spPr>
          <a:xfrm>
            <a:off x="3255612" y="3648864"/>
            <a:ext cx="1303500" cy="631500"/>
          </a:xfrm>
          <a:prstGeom prst="roundRect">
            <a:avLst>
              <a:gd name="adj" fmla="val 799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Health </a:t>
            </a:r>
          </a:p>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Monitor</a:t>
            </a:r>
          </a:p>
        </p:txBody>
      </p:sp>
      <p:pic>
        <p:nvPicPr>
          <p:cNvPr id="964" name="Shape 964"/>
          <p:cNvPicPr preferRelativeResize="0"/>
          <p:nvPr/>
        </p:nvPicPr>
        <p:blipFill rotWithShape="1">
          <a:blip r:embed="rId4">
            <a:alphaModFix/>
          </a:blip>
          <a:srcRect/>
          <a:stretch/>
        </p:blipFill>
        <p:spPr>
          <a:xfrm>
            <a:off x="3355741" y="3779374"/>
            <a:ext cx="241199" cy="227099"/>
          </a:xfrm>
          <a:prstGeom prst="rect">
            <a:avLst/>
          </a:prstGeom>
          <a:noFill/>
          <a:ln>
            <a:noFill/>
          </a:ln>
        </p:spPr>
      </p:pic>
      <p:sp>
        <p:nvSpPr>
          <p:cNvPr id="965" name="Shape 965"/>
          <p:cNvSpPr/>
          <p:nvPr/>
        </p:nvSpPr>
        <p:spPr>
          <a:xfrm>
            <a:off x="3255612" y="1751560"/>
            <a:ext cx="1451999" cy="387299"/>
          </a:xfrm>
          <a:prstGeom prst="roundRect">
            <a:avLst>
              <a:gd name="adj" fmla="val 13038"/>
            </a:avLst>
          </a:prstGeom>
          <a:solidFill>
            <a:srgbClr val="545454"/>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DB</a:t>
            </a:r>
          </a:p>
        </p:txBody>
      </p:sp>
      <p:sp>
        <p:nvSpPr>
          <p:cNvPr id="966" name="Shape 966"/>
          <p:cNvSpPr/>
          <p:nvPr/>
        </p:nvSpPr>
        <p:spPr>
          <a:xfrm>
            <a:off x="3305243" y="1811675"/>
            <a:ext cx="206699" cy="215700"/>
          </a:xfrm>
          <a:custGeom>
            <a:avLst/>
            <a:gdLst/>
            <a:ahLst/>
            <a:cxnLst/>
            <a:rect l="0" t="0" r="0" b="0"/>
            <a:pathLst>
              <a:path w="120000" h="120000" extrusionOk="0">
                <a:moveTo>
                  <a:pt x="0" y="67933"/>
                </a:moveTo>
                <a:cubicBezTo>
                  <a:pt x="0" y="77011"/>
                  <a:pt x="26861" y="84366"/>
                  <a:pt x="60000" y="84366"/>
                </a:cubicBezTo>
                <a:cubicBezTo>
                  <a:pt x="93138" y="84366"/>
                  <a:pt x="120000" y="77011"/>
                  <a:pt x="120000" y="67933"/>
                </a:cubicBezTo>
                <a:lnTo>
                  <a:pt x="120000" y="103666"/>
                </a:lnTo>
                <a:lnTo>
                  <a:pt x="119961" y="103666"/>
                </a:lnTo>
                <a:cubicBezTo>
                  <a:pt x="119794" y="112694"/>
                  <a:pt x="93011" y="120000"/>
                  <a:pt x="60000" y="120000"/>
                </a:cubicBezTo>
                <a:cubicBezTo>
                  <a:pt x="26988" y="120000"/>
                  <a:pt x="205" y="112694"/>
                  <a:pt x="38" y="103666"/>
                </a:cubicBezTo>
                <a:lnTo>
                  <a:pt x="0" y="103666"/>
                </a:lnTo>
                <a:lnTo>
                  <a:pt x="0" y="103561"/>
                </a:lnTo>
                <a:close/>
                <a:moveTo>
                  <a:pt x="0" y="22811"/>
                </a:moveTo>
                <a:cubicBezTo>
                  <a:pt x="0" y="31888"/>
                  <a:pt x="26861" y="39250"/>
                  <a:pt x="60000" y="39250"/>
                </a:cubicBezTo>
                <a:cubicBezTo>
                  <a:pt x="93138" y="39250"/>
                  <a:pt x="120000" y="31888"/>
                  <a:pt x="120000" y="22811"/>
                </a:cubicBezTo>
                <a:lnTo>
                  <a:pt x="120000" y="58544"/>
                </a:lnTo>
                <a:lnTo>
                  <a:pt x="119961" y="58544"/>
                </a:lnTo>
                <a:cubicBezTo>
                  <a:pt x="119794" y="67577"/>
                  <a:pt x="93011" y="74877"/>
                  <a:pt x="60000" y="74877"/>
                </a:cubicBezTo>
                <a:cubicBezTo>
                  <a:pt x="26988" y="74877"/>
                  <a:pt x="205" y="67577"/>
                  <a:pt x="38" y="58544"/>
                </a:cubicBezTo>
                <a:lnTo>
                  <a:pt x="0" y="58544"/>
                </a:lnTo>
                <a:lnTo>
                  <a:pt x="0" y="58444"/>
                </a:lnTo>
                <a:close/>
                <a:moveTo>
                  <a:pt x="60000" y="0"/>
                </a:moveTo>
                <a:cubicBezTo>
                  <a:pt x="91316" y="0"/>
                  <a:pt x="116700" y="6955"/>
                  <a:pt x="116700" y="15533"/>
                </a:cubicBezTo>
                <a:cubicBezTo>
                  <a:pt x="116700" y="24111"/>
                  <a:pt x="91316" y="31066"/>
                  <a:pt x="60000" y="31066"/>
                </a:cubicBezTo>
                <a:cubicBezTo>
                  <a:pt x="28683" y="31066"/>
                  <a:pt x="3300" y="24111"/>
                  <a:pt x="3300" y="15533"/>
                </a:cubicBezTo>
                <a:cubicBezTo>
                  <a:pt x="3300" y="6955"/>
                  <a:pt x="28683" y="0"/>
                  <a:pt x="60000" y="0"/>
                </a:cubicBezTo>
                <a:close/>
              </a:path>
            </a:pathLst>
          </a:custGeom>
          <a:solidFill>
            <a:srgbClr val="FFFFFF"/>
          </a:solidFill>
          <a:ln>
            <a:noFill/>
          </a:ln>
        </p:spPr>
        <p:txBody>
          <a:bodyPr lIns="0" tIns="0" rIns="0" bIns="0" anchor="ctr" anchorCtr="0">
            <a:noAutofit/>
          </a:bodyPr>
          <a:lstStyle/>
          <a:p>
            <a:pPr marL="0" marR="0" lvl="0" indent="0" algn="l" rtl="0">
              <a:spcBef>
                <a:spcPts val="0"/>
              </a:spcBef>
              <a:buNone/>
            </a:pPr>
            <a:endParaRPr sz="1800" b="0" i="0" u="none" strike="noStrike" cap="none">
              <a:solidFill>
                <a:srgbClr val="FFFFFF"/>
              </a:solidFill>
              <a:latin typeface="Arial"/>
              <a:ea typeface="Arial"/>
              <a:cs typeface="Arial"/>
              <a:sym typeface="Arial"/>
            </a:endParaRPr>
          </a:p>
        </p:txBody>
      </p:sp>
      <p:sp>
        <p:nvSpPr>
          <p:cNvPr id="967" name="Shape 967"/>
          <p:cNvSpPr/>
          <p:nvPr/>
        </p:nvSpPr>
        <p:spPr>
          <a:xfrm>
            <a:off x="458126" y="1975984"/>
            <a:ext cx="1023900" cy="776399"/>
          </a:xfrm>
          <a:prstGeom prst="rightArrow">
            <a:avLst>
              <a:gd name="adj1" fmla="val 72086"/>
              <a:gd name="adj2" fmla="val 41820"/>
            </a:avLst>
          </a:prstGeom>
          <a:solidFill>
            <a:srgbClr val="66ADA7"/>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968" name="Shape 968"/>
          <p:cNvPicPr preferRelativeResize="0"/>
          <p:nvPr/>
        </p:nvPicPr>
        <p:blipFill rotWithShape="1">
          <a:blip r:embed="rId5">
            <a:alphaModFix/>
          </a:blip>
          <a:srcRect/>
          <a:stretch/>
        </p:blipFill>
        <p:spPr>
          <a:xfrm>
            <a:off x="131070" y="1937884"/>
            <a:ext cx="438299" cy="776399"/>
          </a:xfrm>
          <a:prstGeom prst="rect">
            <a:avLst/>
          </a:prstGeom>
          <a:noFill/>
          <a:ln>
            <a:noFill/>
          </a:ln>
        </p:spPr>
      </p:pic>
      <p:sp>
        <p:nvSpPr>
          <p:cNvPr id="969" name="Shape 969"/>
          <p:cNvSpPr/>
          <p:nvPr/>
        </p:nvSpPr>
        <p:spPr>
          <a:xfrm>
            <a:off x="470827" y="2131104"/>
            <a:ext cx="1023900" cy="4977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Deploy my</a:t>
            </a:r>
          </a:p>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Services</a:t>
            </a:r>
          </a:p>
        </p:txBody>
      </p:sp>
      <p:sp>
        <p:nvSpPr>
          <p:cNvPr id="970" name="Shape 970"/>
          <p:cNvSpPr/>
          <p:nvPr/>
        </p:nvSpPr>
        <p:spPr>
          <a:xfrm>
            <a:off x="6754941" y="1195498"/>
            <a:ext cx="2379899" cy="3451500"/>
          </a:xfrm>
          <a:prstGeom prst="roundRect">
            <a:avLst>
              <a:gd name="adj" fmla="val 2135"/>
            </a:avLst>
          </a:prstGeom>
          <a:solidFill>
            <a:srgbClr val="A7A7A7"/>
          </a:solidFill>
          <a:ln>
            <a:noFill/>
          </a:ln>
        </p:spPr>
        <p:txBody>
          <a:bodyPr lIns="0" tIns="0" rIns="0" bIns="0" anchor="b" anchorCtr="0">
            <a:noAutofit/>
          </a:bodyPr>
          <a:lstStyle/>
          <a:p>
            <a:pPr marL="0" marR="0" lvl="0" indent="0" algn="r" rtl="0">
              <a:spcBef>
                <a:spcPts val="0"/>
              </a:spcBef>
              <a:buSzPct val="25000"/>
              <a:buNone/>
            </a:pPr>
            <a:r>
              <a:rPr lang="en-US" sz="1800" b="0" i="0" u="none" strike="noStrike" cap="none">
                <a:solidFill>
                  <a:srgbClr val="FFFFFF"/>
                </a:solidFill>
                <a:latin typeface="Arial"/>
                <a:ea typeface="Arial"/>
                <a:cs typeface="Arial"/>
                <a:sym typeface="Arial"/>
              </a:rPr>
              <a:t> </a:t>
            </a:r>
          </a:p>
        </p:txBody>
      </p:sp>
      <p:sp>
        <p:nvSpPr>
          <p:cNvPr id="971" name="Shape 971"/>
          <p:cNvSpPr/>
          <p:nvPr/>
        </p:nvSpPr>
        <p:spPr>
          <a:xfrm>
            <a:off x="6819495" y="1936225"/>
            <a:ext cx="2250899" cy="894000"/>
          </a:xfrm>
          <a:prstGeom prst="roundRect">
            <a:avLst>
              <a:gd name="adj" fmla="val 4579"/>
            </a:avLst>
          </a:prstGeom>
          <a:solidFill>
            <a:srgbClr val="29756E"/>
          </a:solidFill>
          <a:ln>
            <a:noFill/>
          </a:ln>
        </p:spPr>
        <p:txBody>
          <a:bodyPr lIns="0" tIns="0" rIns="0" bIns="0" anchor="ctr"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72" name="Shape 972"/>
          <p:cNvSpPr/>
          <p:nvPr/>
        </p:nvSpPr>
        <p:spPr>
          <a:xfrm>
            <a:off x="6956648" y="2339065"/>
            <a:ext cx="1224599" cy="274499"/>
          </a:xfrm>
          <a:prstGeom prst="rect">
            <a:avLst/>
          </a:prstGeom>
          <a:noFill/>
          <a:ln>
            <a:noFill/>
          </a:ln>
        </p:spPr>
        <p:txBody>
          <a:bodyPr lIns="0" tIns="0" rIns="0" bIns="0" anchor="ctr" anchorCtr="0">
            <a:noAutofit/>
          </a:bodyPr>
          <a:lstStyle/>
          <a:p>
            <a:pPr marL="0" marR="0" lvl="0" indent="0" algn="l" rtl="0">
              <a:spcBef>
                <a:spcPts val="0"/>
              </a:spcBef>
              <a:buSzPct val="25000"/>
              <a:buNone/>
            </a:pPr>
            <a:r>
              <a:rPr lang="en-US" sz="1500" b="0" i="0" u="none" strike="noStrike" cap="none">
                <a:solidFill>
                  <a:srgbClr val="FFFFFF"/>
                </a:solidFill>
                <a:latin typeface="Arial"/>
                <a:ea typeface="Arial"/>
                <a:cs typeface="Arial"/>
                <a:sym typeface="Arial"/>
              </a:rPr>
              <a:t>Worker VMs</a:t>
            </a:r>
          </a:p>
        </p:txBody>
      </p:sp>
      <p:grpSp>
        <p:nvGrpSpPr>
          <p:cNvPr id="973" name="Shape 973"/>
          <p:cNvGrpSpPr/>
          <p:nvPr/>
        </p:nvGrpSpPr>
        <p:grpSpPr>
          <a:xfrm>
            <a:off x="8318184" y="2006529"/>
            <a:ext cx="650079" cy="753332"/>
            <a:chOff x="0" y="0"/>
            <a:chExt cx="650079" cy="753332"/>
          </a:xfrm>
        </p:grpSpPr>
        <p:pic>
          <p:nvPicPr>
            <p:cNvPr id="974" name="Shape 974"/>
            <p:cNvPicPr preferRelativeResize="0"/>
            <p:nvPr/>
          </p:nvPicPr>
          <p:blipFill rotWithShape="1">
            <a:blip r:embed="rId6">
              <a:alphaModFix/>
            </a:blip>
            <a:srcRect/>
            <a:stretch/>
          </p:blipFill>
          <p:spPr>
            <a:xfrm>
              <a:off x="0" y="185425"/>
              <a:ext cx="313200" cy="366899"/>
            </a:xfrm>
            <a:prstGeom prst="rect">
              <a:avLst/>
            </a:prstGeom>
            <a:noFill/>
            <a:ln>
              <a:noFill/>
            </a:ln>
          </p:spPr>
        </p:pic>
        <p:pic>
          <p:nvPicPr>
            <p:cNvPr id="975" name="Shape 975"/>
            <p:cNvPicPr preferRelativeResize="0"/>
            <p:nvPr/>
          </p:nvPicPr>
          <p:blipFill rotWithShape="1">
            <a:blip r:embed="rId6">
              <a:alphaModFix/>
            </a:blip>
            <a:srcRect/>
            <a:stretch/>
          </p:blipFill>
          <p:spPr>
            <a:xfrm>
              <a:off x="167318" y="285928"/>
              <a:ext cx="313200" cy="366899"/>
            </a:xfrm>
            <a:prstGeom prst="rect">
              <a:avLst/>
            </a:prstGeom>
            <a:noFill/>
            <a:ln>
              <a:noFill/>
            </a:ln>
          </p:spPr>
        </p:pic>
        <p:pic>
          <p:nvPicPr>
            <p:cNvPr id="976" name="Shape 976"/>
            <p:cNvPicPr preferRelativeResize="0"/>
            <p:nvPr/>
          </p:nvPicPr>
          <p:blipFill rotWithShape="1">
            <a:blip r:embed="rId6">
              <a:alphaModFix/>
            </a:blip>
            <a:srcRect/>
            <a:stretch/>
          </p:blipFill>
          <p:spPr>
            <a:xfrm>
              <a:off x="334637" y="386432"/>
              <a:ext cx="313200" cy="366899"/>
            </a:xfrm>
            <a:prstGeom prst="rect">
              <a:avLst/>
            </a:prstGeom>
            <a:noFill/>
            <a:ln>
              <a:noFill/>
            </a:ln>
          </p:spPr>
        </p:pic>
        <p:pic>
          <p:nvPicPr>
            <p:cNvPr id="977" name="Shape 977"/>
            <p:cNvPicPr preferRelativeResize="0"/>
            <p:nvPr/>
          </p:nvPicPr>
          <p:blipFill rotWithShape="1">
            <a:blip r:embed="rId6">
              <a:alphaModFix/>
            </a:blip>
            <a:srcRect/>
            <a:stretch/>
          </p:blipFill>
          <p:spPr>
            <a:xfrm>
              <a:off x="2239" y="0"/>
              <a:ext cx="313200" cy="366899"/>
            </a:xfrm>
            <a:prstGeom prst="rect">
              <a:avLst/>
            </a:prstGeom>
            <a:noFill/>
            <a:ln>
              <a:noFill/>
            </a:ln>
          </p:spPr>
        </p:pic>
        <p:pic>
          <p:nvPicPr>
            <p:cNvPr id="978" name="Shape 978"/>
            <p:cNvPicPr preferRelativeResize="0"/>
            <p:nvPr/>
          </p:nvPicPr>
          <p:blipFill rotWithShape="1">
            <a:blip r:embed="rId6">
              <a:alphaModFix/>
            </a:blip>
            <a:srcRect/>
            <a:stretch/>
          </p:blipFill>
          <p:spPr>
            <a:xfrm>
              <a:off x="169558" y="100503"/>
              <a:ext cx="313200" cy="366899"/>
            </a:xfrm>
            <a:prstGeom prst="rect">
              <a:avLst/>
            </a:prstGeom>
            <a:noFill/>
            <a:ln>
              <a:noFill/>
            </a:ln>
          </p:spPr>
        </p:pic>
        <p:pic>
          <p:nvPicPr>
            <p:cNvPr id="979" name="Shape 979"/>
            <p:cNvPicPr preferRelativeResize="0"/>
            <p:nvPr/>
          </p:nvPicPr>
          <p:blipFill rotWithShape="1">
            <a:blip r:embed="rId6">
              <a:alphaModFix/>
            </a:blip>
            <a:srcRect/>
            <a:stretch/>
          </p:blipFill>
          <p:spPr>
            <a:xfrm>
              <a:off x="336879" y="201006"/>
              <a:ext cx="313200" cy="366899"/>
            </a:xfrm>
            <a:prstGeom prst="rect">
              <a:avLst/>
            </a:prstGeom>
            <a:noFill/>
            <a:ln>
              <a:noFill/>
            </a:ln>
          </p:spPr>
        </p:pic>
      </p:grpSp>
      <p:cxnSp>
        <p:nvCxnSpPr>
          <p:cNvPr id="980" name="Shape 980"/>
          <p:cNvCxnSpPr/>
          <p:nvPr/>
        </p:nvCxnSpPr>
        <p:spPr>
          <a:xfrm>
            <a:off x="6641206" y="2373689"/>
            <a:ext cx="207299" cy="0"/>
          </a:xfrm>
          <a:prstGeom prst="straightConnector1">
            <a:avLst/>
          </a:prstGeom>
          <a:noFill/>
          <a:ln w="19050" cap="flat" cmpd="sng">
            <a:solidFill>
              <a:srgbClr val="535353"/>
            </a:solidFill>
            <a:prstDash val="solid"/>
            <a:round/>
            <a:headEnd type="none" w="med" len="med"/>
            <a:tailEnd type="triangle" w="lg" len="lg"/>
          </a:ln>
        </p:spPr>
      </p:cxnSp>
      <p:cxnSp>
        <p:nvCxnSpPr>
          <p:cNvPr id="981" name="Shape 981"/>
          <p:cNvCxnSpPr/>
          <p:nvPr/>
        </p:nvCxnSpPr>
        <p:spPr>
          <a:xfrm>
            <a:off x="7811409" y="2865911"/>
            <a:ext cx="0" cy="305699"/>
          </a:xfrm>
          <a:prstGeom prst="straightConnector1">
            <a:avLst/>
          </a:prstGeom>
          <a:noFill/>
          <a:ln w="19050" cap="flat" cmpd="sng">
            <a:solidFill>
              <a:srgbClr val="535353"/>
            </a:solidFill>
            <a:prstDash val="solid"/>
            <a:round/>
            <a:headEnd type="none" w="med" len="med"/>
            <a:tailEnd type="triangle" w="lg" len="lg"/>
          </a:ln>
        </p:spPr>
      </p:cxnSp>
      <p:grpSp>
        <p:nvGrpSpPr>
          <p:cNvPr id="982" name="Shape 982"/>
          <p:cNvGrpSpPr/>
          <p:nvPr/>
        </p:nvGrpSpPr>
        <p:grpSpPr>
          <a:xfrm>
            <a:off x="6873788" y="3173380"/>
            <a:ext cx="2199600" cy="682500"/>
            <a:chOff x="0" y="0"/>
            <a:chExt cx="2199600" cy="682500"/>
          </a:xfrm>
        </p:grpSpPr>
        <p:sp>
          <p:nvSpPr>
            <p:cNvPr id="983" name="Shape 983"/>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84" name="Shape 984"/>
            <p:cNvSpPr/>
            <p:nvPr/>
          </p:nvSpPr>
          <p:spPr>
            <a:xfrm>
              <a:off x="41350" y="19883"/>
              <a:ext cx="2045999"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Messaging</a:t>
              </a:r>
            </a:p>
          </p:txBody>
        </p:sp>
        <p:pic>
          <p:nvPicPr>
            <p:cNvPr id="985" name="Shape 985"/>
            <p:cNvPicPr preferRelativeResize="0"/>
            <p:nvPr/>
          </p:nvPicPr>
          <p:blipFill rotWithShape="1">
            <a:blip r:embed="rId7">
              <a:alphaModFix/>
            </a:blip>
            <a:srcRect/>
            <a:stretch/>
          </p:blipFill>
          <p:spPr>
            <a:xfrm>
              <a:off x="1692456" y="170943"/>
              <a:ext cx="404400" cy="474000"/>
            </a:xfrm>
            <a:prstGeom prst="rect">
              <a:avLst/>
            </a:prstGeom>
            <a:noFill/>
            <a:ln>
              <a:noFill/>
            </a:ln>
          </p:spPr>
        </p:pic>
        <p:sp>
          <p:nvSpPr>
            <p:cNvPr id="986" name="Shape 986"/>
            <p:cNvSpPr/>
            <p:nvPr/>
          </p:nvSpPr>
          <p:spPr>
            <a:xfrm rot="-10343984">
              <a:off x="47604" y="196871"/>
              <a:ext cx="201873" cy="178242"/>
            </a:xfrm>
            <a:custGeom>
              <a:avLst/>
              <a:gdLst/>
              <a:ahLst/>
              <a:cxnLst/>
              <a:rect l="0" t="0" r="0" b="0"/>
              <a:pathLst>
                <a:path w="120000" h="120000" extrusionOk="0">
                  <a:moveTo>
                    <a:pt x="31909" y="81757"/>
                  </a:moveTo>
                  <a:cubicBezTo>
                    <a:pt x="37220" y="80958"/>
                    <a:pt x="40948" y="75432"/>
                    <a:pt x="40241" y="69418"/>
                  </a:cubicBezTo>
                  <a:cubicBezTo>
                    <a:pt x="39534" y="63403"/>
                    <a:pt x="34661" y="59177"/>
                    <a:pt x="29355" y="59977"/>
                  </a:cubicBezTo>
                  <a:cubicBezTo>
                    <a:pt x="24044" y="60776"/>
                    <a:pt x="20316" y="66301"/>
                    <a:pt x="21023" y="72316"/>
                  </a:cubicBezTo>
                  <a:cubicBezTo>
                    <a:pt x="21730" y="78330"/>
                    <a:pt x="26603" y="82556"/>
                    <a:pt x="31909" y="81757"/>
                  </a:cubicBezTo>
                  <a:close/>
                  <a:moveTo>
                    <a:pt x="60914" y="77387"/>
                  </a:moveTo>
                  <a:cubicBezTo>
                    <a:pt x="66219" y="76588"/>
                    <a:pt x="69947" y="71062"/>
                    <a:pt x="69246" y="65048"/>
                  </a:cubicBezTo>
                  <a:cubicBezTo>
                    <a:pt x="68539" y="59034"/>
                    <a:pt x="63666" y="54807"/>
                    <a:pt x="58355" y="55607"/>
                  </a:cubicBezTo>
                  <a:cubicBezTo>
                    <a:pt x="53049" y="56406"/>
                    <a:pt x="49321" y="61931"/>
                    <a:pt x="50022" y="67946"/>
                  </a:cubicBezTo>
                  <a:cubicBezTo>
                    <a:pt x="50729" y="73960"/>
                    <a:pt x="55603" y="78186"/>
                    <a:pt x="60914" y="77387"/>
                  </a:cubicBezTo>
                  <a:close/>
                  <a:moveTo>
                    <a:pt x="89913" y="73011"/>
                  </a:moveTo>
                  <a:cubicBezTo>
                    <a:pt x="95225" y="72212"/>
                    <a:pt x="98953" y="66692"/>
                    <a:pt x="98246" y="60678"/>
                  </a:cubicBezTo>
                  <a:cubicBezTo>
                    <a:pt x="97539" y="54664"/>
                    <a:pt x="92665" y="50432"/>
                    <a:pt x="87360" y="51237"/>
                  </a:cubicBezTo>
                  <a:cubicBezTo>
                    <a:pt x="82054" y="52036"/>
                    <a:pt x="78321" y="57556"/>
                    <a:pt x="79028" y="63570"/>
                  </a:cubicBezTo>
                  <a:cubicBezTo>
                    <a:pt x="79735" y="69585"/>
                    <a:pt x="84608" y="73816"/>
                    <a:pt x="89913" y="73011"/>
                  </a:cubicBezTo>
                  <a:close/>
                  <a:moveTo>
                    <a:pt x="66219" y="119229"/>
                  </a:moveTo>
                  <a:cubicBezTo>
                    <a:pt x="33258" y="124197"/>
                    <a:pt x="3762" y="104515"/>
                    <a:pt x="327" y="75277"/>
                  </a:cubicBezTo>
                  <a:cubicBezTo>
                    <a:pt x="-3102" y="46033"/>
                    <a:pt x="20830" y="18296"/>
                    <a:pt x="53785" y="13333"/>
                  </a:cubicBezTo>
                  <a:cubicBezTo>
                    <a:pt x="60365" y="12339"/>
                    <a:pt x="66804" y="12327"/>
                    <a:pt x="72892" y="13437"/>
                  </a:cubicBezTo>
                  <a:cubicBezTo>
                    <a:pt x="87103" y="13167"/>
                    <a:pt x="101302" y="8647"/>
                    <a:pt x="115506" y="0"/>
                  </a:cubicBezTo>
                  <a:cubicBezTo>
                    <a:pt x="111515" y="10108"/>
                    <a:pt x="108617" y="20210"/>
                    <a:pt x="106911" y="30342"/>
                  </a:cubicBezTo>
                  <a:cubicBezTo>
                    <a:pt x="113876" y="37563"/>
                    <a:pt x="118445" y="46815"/>
                    <a:pt x="119678" y="57286"/>
                  </a:cubicBezTo>
                  <a:cubicBezTo>
                    <a:pt x="123108" y="86529"/>
                    <a:pt x="99175" y="114261"/>
                    <a:pt x="66219" y="119229"/>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987" name="Shape 987"/>
          <p:cNvGrpSpPr/>
          <p:nvPr/>
        </p:nvGrpSpPr>
        <p:grpSpPr>
          <a:xfrm>
            <a:off x="6873788" y="3453342"/>
            <a:ext cx="2199600" cy="682500"/>
            <a:chOff x="0" y="0"/>
            <a:chExt cx="2199600" cy="682500"/>
          </a:xfrm>
        </p:grpSpPr>
        <p:sp>
          <p:nvSpPr>
            <p:cNvPr id="988" name="Shape 988"/>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89" name="Shape 989"/>
            <p:cNvSpPr/>
            <p:nvPr/>
          </p:nvSpPr>
          <p:spPr>
            <a:xfrm>
              <a:off x="41350" y="30617"/>
              <a:ext cx="1852800"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dirty="0">
                  <a:solidFill>
                    <a:srgbClr val="FFFFFF"/>
                  </a:solidFill>
                  <a:latin typeface="Arial"/>
                  <a:ea typeface="Arial"/>
                  <a:cs typeface="Arial"/>
                  <a:sym typeface="Arial"/>
                </a:rPr>
                <a:t>Health Manager</a:t>
              </a:r>
            </a:p>
          </p:txBody>
        </p:sp>
        <p:pic>
          <p:nvPicPr>
            <p:cNvPr id="990" name="Shape 990"/>
            <p:cNvPicPr preferRelativeResize="0"/>
            <p:nvPr/>
          </p:nvPicPr>
          <p:blipFill rotWithShape="1">
            <a:blip r:embed="rId7">
              <a:alphaModFix/>
            </a:blip>
            <a:srcRect/>
            <a:stretch/>
          </p:blipFill>
          <p:spPr>
            <a:xfrm>
              <a:off x="1692456" y="170943"/>
              <a:ext cx="404400" cy="474000"/>
            </a:xfrm>
            <a:prstGeom prst="rect">
              <a:avLst/>
            </a:prstGeom>
            <a:noFill/>
            <a:ln>
              <a:noFill/>
            </a:ln>
          </p:spPr>
        </p:pic>
        <p:sp>
          <p:nvSpPr>
            <p:cNvPr id="991" name="Shape 991"/>
            <p:cNvSpPr/>
            <p:nvPr/>
          </p:nvSpPr>
          <p:spPr>
            <a:xfrm>
              <a:off x="55064" y="212362"/>
              <a:ext cx="188399" cy="162899"/>
            </a:xfrm>
            <a:custGeom>
              <a:avLst/>
              <a:gdLst/>
              <a:ahLst/>
              <a:cxnLst/>
              <a:rect l="0" t="0" r="0" b="0"/>
              <a:pathLst>
                <a:path w="120000" h="120000" extrusionOk="0">
                  <a:moveTo>
                    <a:pt x="59994" y="28869"/>
                  </a:moveTo>
                  <a:cubicBezTo>
                    <a:pt x="84811" y="-42010"/>
                    <a:pt x="181604" y="28869"/>
                    <a:pt x="59994" y="120000"/>
                  </a:cubicBezTo>
                  <a:cubicBezTo>
                    <a:pt x="-61615" y="28869"/>
                    <a:pt x="35176" y="-42010"/>
                    <a:pt x="59994" y="28869"/>
                  </a:cubicBez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grpSp>
      <p:grpSp>
        <p:nvGrpSpPr>
          <p:cNvPr id="992" name="Shape 992"/>
          <p:cNvGrpSpPr/>
          <p:nvPr/>
        </p:nvGrpSpPr>
        <p:grpSpPr>
          <a:xfrm>
            <a:off x="6873788" y="3727726"/>
            <a:ext cx="2199600" cy="682500"/>
            <a:chOff x="0" y="0"/>
            <a:chExt cx="2199600" cy="682500"/>
          </a:xfrm>
        </p:grpSpPr>
        <p:sp>
          <p:nvSpPr>
            <p:cNvPr id="993" name="Shape 993"/>
            <p:cNvSpPr/>
            <p:nvPr/>
          </p:nvSpPr>
          <p:spPr>
            <a:xfrm>
              <a:off x="0" y="0"/>
              <a:ext cx="2199600" cy="682500"/>
            </a:xfrm>
            <a:prstGeom prst="roundRect">
              <a:avLst>
                <a:gd name="adj" fmla="val 4579"/>
              </a:avLst>
            </a:prstGeom>
            <a:solidFill>
              <a:srgbClr val="29756E"/>
            </a:solidFill>
            <a:ln>
              <a:noFill/>
            </a:ln>
          </p:spPr>
          <p:txBody>
            <a:bodyPr lIns="0" tIns="0" rIns="0" bIns="0" anchor="t" anchorCtr="0">
              <a:noAutofit/>
            </a:bodyPr>
            <a:lstStyle/>
            <a:p>
              <a:pPr marL="0" marR="0" lvl="0" indent="0" algn="l" rtl="0">
                <a:spcBef>
                  <a:spcPts val="0"/>
                </a:spcBef>
                <a:buNone/>
              </a:pPr>
              <a:endParaRPr sz="1200" b="0" i="0" u="none" strike="noStrike" cap="none">
                <a:solidFill>
                  <a:srgbClr val="FFFFFF"/>
                </a:solidFill>
                <a:latin typeface="Arial"/>
                <a:ea typeface="Arial"/>
                <a:cs typeface="Arial"/>
                <a:sym typeface="Arial"/>
              </a:endParaRPr>
            </a:p>
          </p:txBody>
        </p:sp>
        <p:sp>
          <p:nvSpPr>
            <p:cNvPr id="994" name="Shape 994"/>
            <p:cNvSpPr/>
            <p:nvPr/>
          </p:nvSpPr>
          <p:spPr>
            <a:xfrm>
              <a:off x="41350" y="30617"/>
              <a:ext cx="2071200" cy="171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1200" b="0" i="0" u="none" strike="noStrike" cap="none">
                  <a:solidFill>
                    <a:srgbClr val="FFFFFF"/>
                  </a:solidFill>
                  <a:latin typeface="Arial"/>
                  <a:ea typeface="Arial"/>
                  <a:cs typeface="Arial"/>
                  <a:sym typeface="Arial"/>
                </a:rPr>
                <a:t>Cloud Controller</a:t>
              </a:r>
            </a:p>
          </p:txBody>
        </p:sp>
        <p:sp>
          <p:nvSpPr>
            <p:cNvPr id="995" name="Shape 995"/>
            <p:cNvSpPr/>
            <p:nvPr/>
          </p:nvSpPr>
          <p:spPr>
            <a:xfrm>
              <a:off x="64397" y="205969"/>
              <a:ext cx="168299" cy="224399"/>
            </a:xfrm>
            <a:custGeom>
              <a:avLst/>
              <a:gdLst/>
              <a:ahLst/>
              <a:cxnLst/>
              <a:rect l="0" t="0" r="0" b="0"/>
              <a:pathLst>
                <a:path w="120000" h="120000" extrusionOk="0">
                  <a:moveTo>
                    <a:pt x="60000" y="92322"/>
                  </a:moveTo>
                  <a:lnTo>
                    <a:pt x="38588" y="104577"/>
                  </a:lnTo>
                  <a:cubicBezTo>
                    <a:pt x="44388" y="108216"/>
                    <a:pt x="51905" y="110083"/>
                    <a:pt x="60000" y="110083"/>
                  </a:cubicBezTo>
                  <a:cubicBezTo>
                    <a:pt x="68094" y="110083"/>
                    <a:pt x="75611" y="108216"/>
                    <a:pt x="81411" y="104583"/>
                  </a:cubicBezTo>
                  <a:close/>
                  <a:moveTo>
                    <a:pt x="23777" y="71588"/>
                  </a:moveTo>
                  <a:cubicBezTo>
                    <a:pt x="22205" y="74561"/>
                    <a:pt x="21433" y="77805"/>
                    <a:pt x="21433" y="81183"/>
                  </a:cubicBezTo>
                  <a:cubicBezTo>
                    <a:pt x="21433" y="90788"/>
                    <a:pt x="27683" y="99294"/>
                    <a:pt x="37705" y="104133"/>
                  </a:cubicBezTo>
                  <a:lnTo>
                    <a:pt x="45905" y="84255"/>
                  </a:lnTo>
                  <a:close/>
                  <a:moveTo>
                    <a:pt x="96222" y="71588"/>
                  </a:moveTo>
                  <a:lnTo>
                    <a:pt x="74094" y="84255"/>
                  </a:lnTo>
                  <a:lnTo>
                    <a:pt x="82294" y="104133"/>
                  </a:lnTo>
                  <a:cubicBezTo>
                    <a:pt x="92316" y="99294"/>
                    <a:pt x="98566" y="90788"/>
                    <a:pt x="98566" y="81183"/>
                  </a:cubicBezTo>
                  <a:cubicBezTo>
                    <a:pt x="98566" y="77805"/>
                    <a:pt x="97794" y="74561"/>
                    <a:pt x="96222" y="71588"/>
                  </a:cubicBezTo>
                  <a:close/>
                  <a:moveTo>
                    <a:pt x="60944" y="52355"/>
                  </a:moveTo>
                  <a:lnTo>
                    <a:pt x="68711" y="71200"/>
                  </a:lnTo>
                  <a:lnTo>
                    <a:pt x="96055" y="71200"/>
                  </a:lnTo>
                  <a:cubicBezTo>
                    <a:pt x="90850" y="60350"/>
                    <a:pt x="77133" y="52583"/>
                    <a:pt x="60944" y="52355"/>
                  </a:cubicBezTo>
                  <a:close/>
                  <a:moveTo>
                    <a:pt x="59055" y="52355"/>
                  </a:moveTo>
                  <a:cubicBezTo>
                    <a:pt x="42866" y="52583"/>
                    <a:pt x="29150" y="60350"/>
                    <a:pt x="23944" y="71200"/>
                  </a:cubicBezTo>
                  <a:lnTo>
                    <a:pt x="51288" y="71200"/>
                  </a:lnTo>
                  <a:close/>
                  <a:moveTo>
                    <a:pt x="70361" y="14650"/>
                  </a:moveTo>
                  <a:lnTo>
                    <a:pt x="111800" y="14650"/>
                  </a:lnTo>
                  <a:lnTo>
                    <a:pt x="111800" y="29161"/>
                  </a:lnTo>
                  <a:lnTo>
                    <a:pt x="88172" y="48677"/>
                  </a:lnTo>
                  <a:cubicBezTo>
                    <a:pt x="102411" y="55550"/>
                    <a:pt x="111800" y="67544"/>
                    <a:pt x="111800" y="81183"/>
                  </a:cubicBezTo>
                  <a:cubicBezTo>
                    <a:pt x="111800" y="102622"/>
                    <a:pt x="88605" y="120000"/>
                    <a:pt x="60000" y="120000"/>
                  </a:cubicBezTo>
                  <a:cubicBezTo>
                    <a:pt x="31394" y="120000"/>
                    <a:pt x="8200" y="102622"/>
                    <a:pt x="8200" y="81183"/>
                  </a:cubicBezTo>
                  <a:cubicBezTo>
                    <a:pt x="8200" y="67561"/>
                    <a:pt x="17566" y="55577"/>
                    <a:pt x="31772" y="48700"/>
                  </a:cubicBezTo>
                  <a:lnTo>
                    <a:pt x="8200" y="29227"/>
                  </a:lnTo>
                  <a:lnTo>
                    <a:pt x="8200" y="14716"/>
                  </a:lnTo>
                  <a:lnTo>
                    <a:pt x="49638" y="14716"/>
                  </a:lnTo>
                  <a:lnTo>
                    <a:pt x="49638" y="43150"/>
                  </a:lnTo>
                  <a:cubicBezTo>
                    <a:pt x="52988" y="42638"/>
                    <a:pt x="56450" y="42366"/>
                    <a:pt x="60000" y="42366"/>
                  </a:cubicBezTo>
                  <a:lnTo>
                    <a:pt x="70361" y="43150"/>
                  </a:lnTo>
                  <a:lnTo>
                    <a:pt x="70361" y="29161"/>
                  </a:lnTo>
                  <a:close/>
                  <a:moveTo>
                    <a:pt x="0" y="0"/>
                  </a:moveTo>
                  <a:lnTo>
                    <a:pt x="120000" y="0"/>
                  </a:lnTo>
                  <a:lnTo>
                    <a:pt x="120000" y="9377"/>
                  </a:lnTo>
                  <a:lnTo>
                    <a:pt x="0" y="9377"/>
                  </a:lnTo>
                  <a:close/>
                </a:path>
              </a:pathLst>
            </a:custGeom>
            <a:solidFill>
              <a:srgbClr val="FFFFFF"/>
            </a:solidFill>
            <a:ln>
              <a:noFill/>
            </a:ln>
          </p:spPr>
          <p:txBody>
            <a:bodyPr lIns="0" tIns="0" rIns="0" bIns="0" anchor="ctr" anchorCtr="0">
              <a:noAutofit/>
            </a:bodyPr>
            <a:lstStyle/>
            <a:p>
              <a:pPr marL="0" marR="0" lvl="0" indent="0" algn="ctr" rtl="0">
                <a:spcBef>
                  <a:spcPts val="0"/>
                </a:spcBef>
                <a:buNone/>
              </a:pPr>
              <a:endParaRPr sz="1800" b="0" i="0" u="none" strike="noStrike" cap="none">
                <a:solidFill>
                  <a:srgbClr val="FFFFFF"/>
                </a:solidFill>
                <a:latin typeface="Arial"/>
                <a:ea typeface="Arial"/>
                <a:cs typeface="Arial"/>
                <a:sym typeface="Arial"/>
              </a:endParaRPr>
            </a:p>
          </p:txBody>
        </p:sp>
        <p:pic>
          <p:nvPicPr>
            <p:cNvPr id="996" name="Shape 996"/>
            <p:cNvPicPr preferRelativeResize="0"/>
            <p:nvPr/>
          </p:nvPicPr>
          <p:blipFill rotWithShape="1">
            <a:blip r:embed="rId7">
              <a:alphaModFix/>
            </a:blip>
            <a:srcRect/>
            <a:stretch/>
          </p:blipFill>
          <p:spPr>
            <a:xfrm>
              <a:off x="1692456" y="170943"/>
              <a:ext cx="404400" cy="474000"/>
            </a:xfrm>
            <a:prstGeom prst="rect">
              <a:avLst/>
            </a:prstGeom>
            <a:noFill/>
            <a:ln>
              <a:noFill/>
            </a:ln>
          </p:spPr>
        </p:pic>
        <p:sp>
          <p:nvSpPr>
            <p:cNvPr id="997" name="Shape 997"/>
            <p:cNvSpPr/>
            <p:nvPr/>
          </p:nvSpPr>
          <p:spPr>
            <a:xfrm>
              <a:off x="779745" y="352659"/>
              <a:ext cx="779399" cy="227400"/>
            </a:xfrm>
            <a:prstGeom prst="rect">
              <a:avLst/>
            </a:prstGeom>
            <a:noFill/>
            <a:ln>
              <a:noFill/>
            </a:ln>
          </p:spPr>
          <p:txBody>
            <a:bodyPr lIns="0" tIns="0" rIns="0" bIns="0" anchor="t" anchorCtr="0">
              <a:noAutofit/>
            </a:bodyPr>
            <a:lstStyle/>
            <a:p>
              <a:pPr marL="0" marR="0" lvl="0" indent="0" algn="r" rtl="0">
                <a:spcBef>
                  <a:spcPts val="0"/>
                </a:spcBef>
                <a:buSzPct val="25000"/>
                <a:buNone/>
              </a:pPr>
              <a:r>
                <a:rPr lang="en-US" sz="1000" b="0" i="0" u="none" strike="noStrike" cap="none" dirty="0">
                  <a:solidFill>
                    <a:srgbClr val="FFFFFF"/>
                  </a:solidFill>
                  <a:latin typeface="Arial"/>
                  <a:ea typeface="Arial"/>
                  <a:cs typeface="Arial"/>
                  <a:sym typeface="Arial"/>
                </a:rPr>
                <a:t>Target VM</a:t>
              </a:r>
            </a:p>
          </p:txBody>
        </p:sp>
      </p:grpSp>
      <p:sp>
        <p:nvSpPr>
          <p:cNvPr id="998" name="Shape 998"/>
          <p:cNvSpPr/>
          <p:nvPr/>
        </p:nvSpPr>
        <p:spPr>
          <a:xfrm>
            <a:off x="4754388" y="2177647"/>
            <a:ext cx="1886699" cy="363600"/>
          </a:xfrm>
          <a:prstGeom prst="roundRect">
            <a:avLst>
              <a:gd name="adj" fmla="val 13884"/>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BOSH Director</a:t>
            </a:r>
          </a:p>
        </p:txBody>
      </p:sp>
      <p:pic>
        <p:nvPicPr>
          <p:cNvPr id="999" name="Shape 999"/>
          <p:cNvPicPr preferRelativeResize="0"/>
          <p:nvPr/>
        </p:nvPicPr>
        <p:blipFill rotWithShape="1">
          <a:blip r:embed="rId8">
            <a:alphaModFix/>
          </a:blip>
          <a:srcRect/>
          <a:stretch/>
        </p:blipFill>
        <p:spPr>
          <a:xfrm>
            <a:off x="4833270" y="2233156"/>
            <a:ext cx="213299" cy="274199"/>
          </a:xfrm>
          <a:prstGeom prst="rect">
            <a:avLst/>
          </a:prstGeom>
          <a:noFill/>
          <a:ln>
            <a:noFill/>
          </a:ln>
        </p:spPr>
      </p:pic>
      <p:sp>
        <p:nvSpPr>
          <p:cNvPr id="1000" name="Shape 1000"/>
          <p:cNvSpPr/>
          <p:nvPr/>
        </p:nvSpPr>
        <p:spPr>
          <a:xfrm>
            <a:off x="5847091" y="3526635"/>
            <a:ext cx="1026600" cy="624899"/>
          </a:xfrm>
          <a:custGeom>
            <a:avLst/>
            <a:gdLst/>
            <a:ahLst/>
            <a:cxnLst/>
            <a:rect l="0" t="0" r="0" b="0"/>
            <a:pathLst>
              <a:path w="120000" h="120000" extrusionOk="0">
                <a:moveTo>
                  <a:pt x="120000" y="120000"/>
                </a:moveTo>
                <a:cubicBezTo>
                  <a:pt x="43544" y="115277"/>
                  <a:pt x="3544" y="75277"/>
                  <a:pt x="0" y="0"/>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001" name="Shape 1001"/>
          <p:cNvSpPr/>
          <p:nvPr/>
        </p:nvSpPr>
        <p:spPr>
          <a:xfrm>
            <a:off x="4573795" y="3338286"/>
            <a:ext cx="995099" cy="593099"/>
          </a:xfrm>
          <a:custGeom>
            <a:avLst/>
            <a:gdLst/>
            <a:ahLst/>
            <a:cxnLst/>
            <a:rect l="0" t="0" r="0" b="0"/>
            <a:pathLst>
              <a:path w="120000" h="120000" extrusionOk="0">
                <a:moveTo>
                  <a:pt x="119817" y="0"/>
                </a:moveTo>
                <a:cubicBezTo>
                  <a:pt x="123059" y="83806"/>
                  <a:pt x="83122" y="123717"/>
                  <a:pt x="0" y="119725"/>
                </a:cubicBezTo>
              </a:path>
            </a:pathLst>
          </a:custGeom>
          <a:noFill/>
          <a:ln w="19050" cap="flat" cmpd="sng">
            <a:solidFill>
              <a:srgbClr val="535353"/>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b="0" i="0" u="none" strike="noStrike" cap="none">
              <a:solidFill>
                <a:srgbClr val="4D4D4D"/>
              </a:solidFill>
              <a:latin typeface="Arial"/>
              <a:ea typeface="Arial"/>
              <a:cs typeface="Arial"/>
              <a:sym typeface="Arial"/>
            </a:endParaRPr>
          </a:p>
        </p:txBody>
      </p:sp>
      <p:sp>
        <p:nvSpPr>
          <p:cNvPr id="1002" name="Shape 1002"/>
          <p:cNvSpPr/>
          <p:nvPr/>
        </p:nvSpPr>
        <p:spPr>
          <a:xfrm>
            <a:off x="4749896" y="3144083"/>
            <a:ext cx="1895700" cy="388500"/>
          </a:xfrm>
          <a:prstGeom prst="roundRect">
            <a:avLst>
              <a:gd name="adj" fmla="val 13079"/>
            </a:avLst>
          </a:prstGeom>
          <a:solidFill>
            <a:srgbClr val="29756E"/>
          </a:solidFill>
          <a:ln>
            <a:noFill/>
          </a:ln>
        </p:spPr>
        <p:txBody>
          <a:bodyPr lIns="0" tIns="0" rIns="0" bIns="0" anchor="ctr" anchorCtr="0">
            <a:noAutofit/>
          </a:bodyPr>
          <a:lstStyle/>
          <a:p>
            <a:pPr marL="0" marR="0" lvl="0" indent="0" algn="l" rtl="0">
              <a:spcBef>
                <a:spcPts val="0"/>
              </a:spcBef>
              <a:buSzPct val="25000"/>
              <a:buNone/>
            </a:pPr>
            <a:r>
              <a:rPr lang="en-US" sz="1600" b="0" i="0" u="none" strike="noStrike" cap="none">
                <a:solidFill>
                  <a:srgbClr val="FFFFFF"/>
                </a:solidFill>
                <a:latin typeface="Arial"/>
                <a:ea typeface="Arial"/>
                <a:cs typeface="Arial"/>
                <a:sym typeface="Arial"/>
              </a:rPr>
              <a:t>        NATS</a:t>
            </a:r>
          </a:p>
        </p:txBody>
      </p:sp>
      <p:pic>
        <p:nvPicPr>
          <p:cNvPr id="1003" name="Shape 1003"/>
          <p:cNvPicPr preferRelativeResize="0"/>
          <p:nvPr/>
        </p:nvPicPr>
        <p:blipFill rotWithShape="1">
          <a:blip r:embed="rId9">
            <a:alphaModFix/>
          </a:blip>
          <a:srcRect/>
          <a:stretch/>
        </p:blipFill>
        <p:spPr>
          <a:xfrm>
            <a:off x="4806514" y="3230066"/>
            <a:ext cx="266699" cy="215999"/>
          </a:xfrm>
          <a:prstGeom prst="rect">
            <a:avLst/>
          </a:prstGeom>
          <a:noFill/>
          <a:ln>
            <a:noFill/>
          </a:ln>
        </p:spPr>
      </p:pic>
      <p:cxnSp>
        <p:nvCxnSpPr>
          <p:cNvPr id="1004" name="Shape 1004"/>
          <p:cNvCxnSpPr>
            <a:stCxn id="1002" idx="0"/>
            <a:endCxn id="998" idx="2"/>
          </p:cNvCxnSpPr>
          <p:nvPr/>
        </p:nvCxnSpPr>
        <p:spPr>
          <a:xfrm flipH="1" flipV="1">
            <a:off x="5697738" y="2541247"/>
            <a:ext cx="8" cy="602836"/>
          </a:xfrm>
          <a:prstGeom prst="straightConnector1">
            <a:avLst/>
          </a:prstGeom>
          <a:noFill/>
          <a:ln w="19050" cap="flat" cmpd="sng">
            <a:solidFill>
              <a:srgbClr val="535353"/>
            </a:solidFill>
            <a:prstDash val="solid"/>
            <a:round/>
            <a:headEnd type="none" w="med" len="med"/>
            <a:tailEnd type="triangle" w="lg" len="lg"/>
          </a:ln>
        </p:spPr>
      </p:cxnSp>
      <p:sp>
        <p:nvSpPr>
          <p:cNvPr id="1005" name="Shape 1005"/>
          <p:cNvSpPr/>
          <p:nvPr/>
        </p:nvSpPr>
        <p:spPr>
          <a:xfrm>
            <a:off x="8435687" y="1200373"/>
            <a:ext cx="652800" cy="387599"/>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100" b="0" i="0" u="none" strike="noStrike" cap="none">
                <a:solidFill>
                  <a:srgbClr val="FFFFFF"/>
                </a:solidFill>
                <a:latin typeface="Arial"/>
                <a:ea typeface="Arial"/>
                <a:cs typeface="Arial"/>
                <a:sym typeface="Arial"/>
              </a:rPr>
              <a:t>IaaS</a:t>
            </a:r>
          </a:p>
        </p:txBody>
      </p:sp>
      <p:sp>
        <p:nvSpPr>
          <p:cNvPr id="1006" name="Shape 1006"/>
          <p:cNvSpPr/>
          <p:nvPr/>
        </p:nvSpPr>
        <p:spPr>
          <a:xfrm>
            <a:off x="1472967" y="1384271"/>
            <a:ext cx="1654799" cy="3257100"/>
          </a:xfrm>
          <a:prstGeom prst="roundRect">
            <a:avLst>
              <a:gd name="adj" fmla="val 10591"/>
            </a:avLst>
          </a:prstGeom>
          <a:gradFill>
            <a:gsLst>
              <a:gs pos="0">
                <a:srgbClr val="29756E"/>
              </a:gs>
              <a:gs pos="100000">
                <a:srgbClr val="29756E"/>
              </a:gs>
            </a:gsLst>
            <a:lin ang="5400012" scaled="0"/>
          </a:gradFill>
          <a:ln>
            <a:noFill/>
          </a:ln>
        </p:spPr>
        <p:txBody>
          <a:bodyPr lIns="50800" tIns="50800" rIns="50800" bIns="50800" anchor="ctr" anchorCtr="0">
            <a:noAutofit/>
          </a:bodyPr>
          <a:lstStyle/>
          <a:p>
            <a:pPr marL="0" marR="0" lvl="0" indent="0" algn="ctr" rtl="0">
              <a:spcBef>
                <a:spcPts val="0"/>
              </a:spcBef>
              <a:buNone/>
            </a:pPr>
            <a:endParaRPr sz="3200" b="0" i="0" u="none" strike="noStrike" cap="none">
              <a:solidFill>
                <a:srgbClr val="FFFFFF"/>
              </a:solidFill>
              <a:latin typeface="Helvetica Neue"/>
              <a:ea typeface="Helvetica Neue"/>
              <a:cs typeface="Helvetica Neue"/>
              <a:sym typeface="Helvetica Neue"/>
            </a:endParaRPr>
          </a:p>
        </p:txBody>
      </p:sp>
      <p:pic>
        <p:nvPicPr>
          <p:cNvPr id="1007" name="Shape 1007"/>
          <p:cNvPicPr preferRelativeResize="0"/>
          <p:nvPr/>
        </p:nvPicPr>
        <p:blipFill rotWithShape="1">
          <a:blip r:embed="rId10">
            <a:alphaModFix amt="88460"/>
          </a:blip>
          <a:srcRect/>
          <a:stretch/>
        </p:blipFill>
        <p:spPr>
          <a:xfrm>
            <a:off x="1899227" y="1557003"/>
            <a:ext cx="779399" cy="776100"/>
          </a:xfrm>
          <a:prstGeom prst="rect">
            <a:avLst/>
          </a:prstGeom>
          <a:noFill/>
          <a:ln>
            <a:noFill/>
          </a:ln>
        </p:spPr>
      </p:pic>
      <p:pic>
        <p:nvPicPr>
          <p:cNvPr id="1008" name="Shape 1008"/>
          <p:cNvPicPr preferRelativeResize="0"/>
          <p:nvPr/>
        </p:nvPicPr>
        <p:blipFill rotWithShape="1">
          <a:blip r:embed="rId11">
            <a:alphaModFix/>
          </a:blip>
          <a:srcRect/>
          <a:stretch/>
        </p:blipFill>
        <p:spPr>
          <a:xfrm>
            <a:off x="2339739" y="3083886"/>
            <a:ext cx="631500" cy="631500"/>
          </a:xfrm>
          <a:prstGeom prst="rect">
            <a:avLst/>
          </a:prstGeom>
          <a:noFill/>
          <a:ln>
            <a:noFill/>
          </a:ln>
        </p:spPr>
      </p:pic>
      <p:pic>
        <p:nvPicPr>
          <p:cNvPr id="1009" name="Shape 1009"/>
          <p:cNvPicPr preferRelativeResize="0"/>
          <p:nvPr/>
        </p:nvPicPr>
        <p:blipFill rotWithShape="1">
          <a:blip r:embed="rId12">
            <a:alphaModFix/>
          </a:blip>
          <a:srcRect/>
          <a:stretch/>
        </p:blipFill>
        <p:spPr>
          <a:xfrm>
            <a:off x="2354071" y="2358239"/>
            <a:ext cx="602700" cy="602700"/>
          </a:xfrm>
          <a:prstGeom prst="rect">
            <a:avLst/>
          </a:prstGeom>
          <a:noFill/>
          <a:ln>
            <a:noFill/>
          </a:ln>
        </p:spPr>
      </p:pic>
      <p:pic>
        <p:nvPicPr>
          <p:cNvPr id="1010" name="Shape 1010"/>
          <p:cNvPicPr preferRelativeResize="0"/>
          <p:nvPr/>
        </p:nvPicPr>
        <p:blipFill rotWithShape="1">
          <a:blip r:embed="rId13">
            <a:alphaModFix/>
          </a:blip>
          <a:srcRect/>
          <a:stretch/>
        </p:blipFill>
        <p:spPr>
          <a:xfrm>
            <a:off x="1618651" y="2358239"/>
            <a:ext cx="603000" cy="603000"/>
          </a:xfrm>
          <a:prstGeom prst="rect">
            <a:avLst/>
          </a:prstGeom>
          <a:noFill/>
          <a:ln>
            <a:noFill/>
          </a:ln>
        </p:spPr>
      </p:pic>
      <p:pic>
        <p:nvPicPr>
          <p:cNvPr id="1011" name="Shape 1011"/>
          <p:cNvPicPr preferRelativeResize="0"/>
          <p:nvPr/>
        </p:nvPicPr>
        <p:blipFill rotWithShape="1">
          <a:blip r:embed="rId14">
            <a:alphaModFix/>
          </a:blip>
          <a:srcRect/>
          <a:stretch/>
        </p:blipFill>
        <p:spPr>
          <a:xfrm>
            <a:off x="1604388" y="3076358"/>
            <a:ext cx="631500" cy="631500"/>
          </a:xfrm>
          <a:prstGeom prst="rect">
            <a:avLst/>
          </a:prstGeom>
          <a:noFill/>
          <a:ln>
            <a:noFill/>
          </a:ln>
        </p:spPr>
      </p:pic>
      <p:pic>
        <p:nvPicPr>
          <p:cNvPr id="1012" name="Shape 1012"/>
          <p:cNvPicPr preferRelativeResize="0"/>
          <p:nvPr/>
        </p:nvPicPr>
        <p:blipFill rotWithShape="1">
          <a:blip r:embed="rId15">
            <a:alphaModFix/>
          </a:blip>
          <a:srcRect/>
          <a:stretch/>
        </p:blipFill>
        <p:spPr>
          <a:xfrm>
            <a:off x="1467626" y="1211038"/>
            <a:ext cx="1655999" cy="415500"/>
          </a:xfrm>
          <a:prstGeom prst="rect">
            <a:avLst/>
          </a:prstGeom>
          <a:noFill/>
          <a:ln>
            <a:noFill/>
          </a:ln>
        </p:spPr>
      </p:pic>
      <p:pic>
        <p:nvPicPr>
          <p:cNvPr id="1013" name="Shape 1013"/>
          <p:cNvPicPr preferRelativeResize="0"/>
          <p:nvPr/>
        </p:nvPicPr>
        <p:blipFill rotWithShape="1">
          <a:blip r:embed="rId16">
            <a:alphaModFix/>
          </a:blip>
          <a:srcRect/>
          <a:stretch/>
        </p:blipFill>
        <p:spPr>
          <a:xfrm>
            <a:off x="1671182" y="3896760"/>
            <a:ext cx="497700" cy="497700"/>
          </a:xfrm>
          <a:prstGeom prst="rect">
            <a:avLst/>
          </a:prstGeom>
          <a:noFill/>
          <a:ln>
            <a:noFill/>
          </a:ln>
        </p:spPr>
      </p:pic>
      <p:pic>
        <p:nvPicPr>
          <p:cNvPr id="1014" name="Shape 1014"/>
          <p:cNvPicPr preferRelativeResize="0"/>
          <p:nvPr/>
        </p:nvPicPr>
        <p:blipFill rotWithShape="1">
          <a:blip r:embed="rId17">
            <a:alphaModFix/>
          </a:blip>
          <a:srcRect/>
          <a:stretch/>
        </p:blipFill>
        <p:spPr>
          <a:xfrm>
            <a:off x="2384787" y="3878980"/>
            <a:ext cx="533399" cy="533399"/>
          </a:xfrm>
          <a:prstGeom prst="rect">
            <a:avLst/>
          </a:prstGeom>
          <a:noFill/>
          <a:ln>
            <a:noFill/>
          </a:ln>
        </p:spPr>
      </p:pic>
      <p:sp>
        <p:nvSpPr>
          <p:cNvPr id="65" name="Rectangle 64"/>
          <p:cNvSpPr/>
          <p:nvPr/>
        </p:nvSpPr>
        <p:spPr>
          <a:xfrm>
            <a:off x="131070" y="1496676"/>
            <a:ext cx="1031065" cy="3149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200" b="1" kern="0" dirty="0" smtClean="0">
                <a:solidFill>
                  <a:schemeClr val="accent1"/>
                </a:solidFill>
                <a:latin typeface="Arial"/>
                <a:sym typeface="Arial"/>
                <a:rtl val="0"/>
              </a:rPr>
              <a:t>It Ops</a:t>
            </a:r>
            <a:endParaRPr lang="en-US" sz="2000" b="1" kern="0" dirty="0">
              <a:solidFill>
                <a:schemeClr val="accent1"/>
              </a:solidFill>
              <a:latin typeface="Arial"/>
              <a:sym typeface="Arial"/>
              <a:rtl val="0"/>
            </a:endParaRPr>
          </a:p>
        </p:txBody>
      </p:sp>
    </p:spTree>
    <p:extLst>
      <p:ext uri="{BB962C8B-B14F-4D97-AF65-F5344CB8AC3E}">
        <p14:creationId xmlns:p14="http://schemas.microsoft.com/office/powerpoint/2010/main" val="355260713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3"/>
                                        </p:tgtEl>
                                        <p:attrNameLst>
                                          <p:attrName>style.visibility</p:attrName>
                                        </p:attrNameLst>
                                      </p:cBhvr>
                                      <p:to>
                                        <p:strVal val="visible"/>
                                      </p:to>
                                    </p:set>
                                    <p:animEffect transition="in" filter="fade">
                                      <p:cBhvr>
                                        <p:cTn id="7" dur="500"/>
                                        <p:tgtEl>
                                          <p:spTgt spid="9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67"/>
                                        </p:tgtEl>
                                        <p:attrNameLst>
                                          <p:attrName>style.visibility</p:attrName>
                                        </p:attrNameLst>
                                      </p:cBhvr>
                                      <p:to>
                                        <p:strVal val="visible"/>
                                      </p:to>
                                    </p:set>
                                    <p:animEffect transition="in" filter="fade">
                                      <p:cBhvr>
                                        <p:cTn id="12" dur="500"/>
                                        <p:tgtEl>
                                          <p:spTgt spid="96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69"/>
                                        </p:tgtEl>
                                        <p:attrNameLst>
                                          <p:attrName>style.visibility</p:attrName>
                                        </p:attrNameLst>
                                      </p:cBhvr>
                                      <p:to>
                                        <p:strVal val="visible"/>
                                      </p:to>
                                    </p:set>
                                    <p:animEffect transition="in" filter="fade">
                                      <p:cBhvr>
                                        <p:cTn id="16" dur="500"/>
                                        <p:tgtEl>
                                          <p:spTgt spid="96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956"/>
                                        </p:tgtEl>
                                        <p:attrNameLst>
                                          <p:attrName>style.visibility</p:attrName>
                                        </p:attrNameLst>
                                      </p:cBhvr>
                                      <p:to>
                                        <p:strVal val="visible"/>
                                      </p:to>
                                    </p:set>
                                    <p:animEffect transition="in" filter="fade">
                                      <p:cBhvr>
                                        <p:cTn id="20" dur="500"/>
                                        <p:tgtEl>
                                          <p:spTgt spid="95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80"/>
                                        </p:tgtEl>
                                        <p:attrNameLst>
                                          <p:attrName>style.visibility</p:attrName>
                                        </p:attrNameLst>
                                      </p:cBhvr>
                                      <p:to>
                                        <p:strVal val="visible"/>
                                      </p:to>
                                    </p:set>
                                    <p:animEffect transition="in" filter="fade">
                                      <p:cBhvr>
                                        <p:cTn id="25" dur="500"/>
                                        <p:tgtEl>
                                          <p:spTgt spid="980"/>
                                        </p:tgtEl>
                                      </p:cBhvr>
                                    </p:animEffect>
                                  </p:childTnLst>
                                </p:cTn>
                              </p:par>
                            </p:childTnLst>
                          </p:cTn>
                        </p:par>
                        <p:par>
                          <p:cTn id="26" fill="hold">
                            <p:stCondLst>
                              <p:cond delay="500"/>
                            </p:stCondLst>
                            <p:childTnLst>
                              <p:par>
                                <p:cTn id="27" presetID="10" presetClass="exit" presetSubtype="0" fill="hold" nodeType="afterEffect">
                                  <p:stCondLst>
                                    <p:cond delay="0"/>
                                  </p:stCondLst>
                                  <p:childTnLst>
                                    <p:animEffect transition="out" filter="fade">
                                      <p:cBhvr>
                                        <p:cTn id="28" dur="500"/>
                                        <p:tgtEl>
                                          <p:spTgt spid="980"/>
                                        </p:tgtEl>
                                      </p:cBhvr>
                                    </p:animEffect>
                                    <p:set>
                                      <p:cBhvr>
                                        <p:cTn id="29" dur="1" fill="hold">
                                          <p:stCondLst>
                                            <p:cond delay="500"/>
                                          </p:stCondLst>
                                        </p:cTn>
                                        <p:tgtEl>
                                          <p:spTgt spid="980"/>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nodeType="afterEffect">
                                  <p:stCondLst>
                                    <p:cond delay="0"/>
                                  </p:stCondLst>
                                  <p:childTnLst>
                                    <p:set>
                                      <p:cBhvr>
                                        <p:cTn id="32" dur="1" fill="hold">
                                          <p:stCondLst>
                                            <p:cond delay="0"/>
                                          </p:stCondLst>
                                        </p:cTn>
                                        <p:tgtEl>
                                          <p:spTgt spid="981"/>
                                        </p:tgtEl>
                                        <p:attrNameLst>
                                          <p:attrName>style.visibility</p:attrName>
                                        </p:attrNameLst>
                                      </p:cBhvr>
                                      <p:to>
                                        <p:strVal val="visible"/>
                                      </p:to>
                                    </p:set>
                                    <p:animEffect transition="in" filter="fade">
                                      <p:cBhvr>
                                        <p:cTn id="33" dur="500"/>
                                        <p:tgtEl>
                                          <p:spTgt spid="981"/>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982"/>
                                        </p:tgtEl>
                                        <p:attrNameLst>
                                          <p:attrName>style.visibility</p:attrName>
                                        </p:attrNameLst>
                                      </p:cBhvr>
                                      <p:to>
                                        <p:strVal val="visible"/>
                                      </p:to>
                                    </p:set>
                                    <p:animEffect transition="in" filter="fade">
                                      <p:cBhvr>
                                        <p:cTn id="37" dur="2000"/>
                                        <p:tgtEl>
                                          <p:spTgt spid="982"/>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987"/>
                                        </p:tgtEl>
                                        <p:attrNameLst>
                                          <p:attrName>style.visibility</p:attrName>
                                        </p:attrNameLst>
                                      </p:cBhvr>
                                      <p:to>
                                        <p:strVal val="visible"/>
                                      </p:to>
                                    </p:set>
                                    <p:animEffect transition="in" filter="fade">
                                      <p:cBhvr>
                                        <p:cTn id="41" dur="2000"/>
                                        <p:tgtEl>
                                          <p:spTgt spid="987"/>
                                        </p:tgtEl>
                                      </p:cBhvr>
                                    </p:animEffect>
                                  </p:childTnLst>
                                </p:cTn>
                              </p:par>
                            </p:childTnLst>
                          </p:cTn>
                        </p:par>
                        <p:par>
                          <p:cTn id="42" fill="hold">
                            <p:stCondLst>
                              <p:cond delay="5500"/>
                            </p:stCondLst>
                            <p:childTnLst>
                              <p:par>
                                <p:cTn id="43" presetID="10" presetClass="entr" presetSubtype="0" fill="hold" nodeType="afterEffect">
                                  <p:stCondLst>
                                    <p:cond delay="0"/>
                                  </p:stCondLst>
                                  <p:childTnLst>
                                    <p:set>
                                      <p:cBhvr>
                                        <p:cTn id="44" dur="1" fill="hold">
                                          <p:stCondLst>
                                            <p:cond delay="0"/>
                                          </p:stCondLst>
                                        </p:cTn>
                                        <p:tgtEl>
                                          <p:spTgt spid="992"/>
                                        </p:tgtEl>
                                        <p:attrNameLst>
                                          <p:attrName>style.visibility</p:attrName>
                                        </p:attrNameLst>
                                      </p:cBhvr>
                                      <p:to>
                                        <p:strVal val="visible"/>
                                      </p:to>
                                    </p:set>
                                    <p:animEffect transition="in" filter="fade">
                                      <p:cBhvr>
                                        <p:cTn id="45" dur="2000"/>
                                        <p:tgtEl>
                                          <p:spTgt spid="99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00"/>
                                        </p:tgtEl>
                                        <p:attrNameLst>
                                          <p:attrName>style.visibility</p:attrName>
                                        </p:attrNameLst>
                                      </p:cBhvr>
                                      <p:to>
                                        <p:strVal val="visible"/>
                                      </p:to>
                                    </p:set>
                                    <p:animEffect transition="in" filter="fade">
                                      <p:cBhvr>
                                        <p:cTn id="50" dur="500"/>
                                        <p:tgtEl>
                                          <p:spTgt spid="100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01"/>
                                        </p:tgtEl>
                                        <p:attrNameLst>
                                          <p:attrName>style.visibility</p:attrName>
                                        </p:attrNameLst>
                                      </p:cBhvr>
                                      <p:to>
                                        <p:strVal val="visible"/>
                                      </p:to>
                                    </p:set>
                                    <p:animEffect transition="in" filter="fade">
                                      <p:cBhvr>
                                        <p:cTn id="54" dur="500"/>
                                        <p:tgtEl>
                                          <p:spTgt spid="1001"/>
                                        </p:tgtEl>
                                      </p:cBhvr>
                                    </p:animEffect>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1004"/>
                                        </p:tgtEl>
                                        <p:attrNameLst>
                                          <p:attrName>style.visibility</p:attrName>
                                        </p:attrNameLst>
                                      </p:cBhvr>
                                      <p:to>
                                        <p:strVal val="visible"/>
                                      </p:to>
                                    </p:set>
                                    <p:animEffect transition="in" filter="fade">
                                      <p:cBhvr>
                                        <p:cTn id="58" dur="500"/>
                                        <p:tgtEl>
                                          <p:spTgt spid="1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385576" cy="3187673"/>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Click to Install the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Built-in High Availability</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Install and Manage Services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Handle Live upgrades and updates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Click to scale the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Built-in Platform monitoring</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1117708" y="407953"/>
            <a:ext cx="8026291" cy="585514"/>
          </a:xfrm>
        </p:spPr>
        <p:txBody>
          <a:bodyPr/>
          <a:lstStyle/>
          <a:p>
            <a:r>
              <a:rPr lang="en-US" dirty="0" smtClean="0">
                <a:solidFill>
                  <a:srgbClr val="008881"/>
                </a:solidFill>
              </a:rPr>
              <a:t>Operations - Pivotal Ops Manager</a:t>
            </a:r>
            <a:endParaRPr lang="en-US" dirty="0">
              <a:solidFill>
                <a:srgbClr val="008881"/>
              </a:solidFill>
            </a:endParaRPr>
          </a:p>
        </p:txBody>
      </p:sp>
      <p:pic>
        <p:nvPicPr>
          <p:cNvPr id="3" name="Picture 2" descr="Screen Shot 2015-12-21 at 5.32.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825" y="1365250"/>
            <a:ext cx="4724366" cy="3000375"/>
          </a:xfrm>
          <a:prstGeom prst="rect">
            <a:avLst/>
          </a:prstGeom>
        </p:spPr>
      </p:pic>
    </p:spTree>
    <p:extLst>
      <p:ext uri="{BB962C8B-B14F-4D97-AF65-F5344CB8AC3E}">
        <p14:creationId xmlns:p14="http://schemas.microsoft.com/office/powerpoint/2010/main" val="42214186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PCF Basics</a:t>
            </a:r>
            <a:endParaRPr lang="en" sz="2100" b="1" cap="all" dirty="0">
              <a:solidFill>
                <a:srgbClr val="138A7E"/>
              </a:solidFill>
            </a:endParaRPr>
          </a:p>
        </p:txBody>
      </p:sp>
    </p:spTree>
    <p:extLst>
      <p:ext uri="{BB962C8B-B14F-4D97-AF65-F5344CB8AC3E}">
        <p14:creationId xmlns:p14="http://schemas.microsoft.com/office/powerpoint/2010/main" val="1943499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308284" y="871745"/>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412244" y="1857754"/>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7052594" y="871745"/>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573289" y="1317634"/>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2049442" y="1920884"/>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198476" y="882399"/>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1277938" y="892322"/>
            <a:ext cx="486568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
        <p:nvSpPr>
          <p:cNvPr id="673" name="Shape 673"/>
          <p:cNvSpPr/>
          <p:nvPr/>
        </p:nvSpPr>
        <p:spPr>
          <a:xfrm>
            <a:off x="412246" y="1317634"/>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198476" y="1333255"/>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525648" y="1312720"/>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681176" y="1313409"/>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198476" y="18369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198650" y="2352193"/>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198650" y="2867431"/>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198650" y="3382668"/>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198650" y="389790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412246" y="3958287"/>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681176" y="3958287"/>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273192"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588641"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dirty="0">
                <a:solidFill>
                  <a:schemeClr val="lt1"/>
                </a:solidFill>
                <a:latin typeface="Roboto"/>
                <a:ea typeface="Roboto"/>
                <a:cs typeface="Roboto"/>
                <a:sym typeface="Roboto"/>
              </a:rPr>
              <a:t>12 Factor Apps</a:t>
            </a:r>
          </a:p>
        </p:txBody>
      </p:sp>
      <p:sp>
        <p:nvSpPr>
          <p:cNvPr id="686" name="Shape 686"/>
          <p:cNvSpPr/>
          <p:nvPr/>
        </p:nvSpPr>
        <p:spPr>
          <a:xfrm>
            <a:off x="3708851"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144513" y="2406998"/>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262483"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577931"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698142"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133804" y="312631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308282" y="4520083"/>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544370" y="4595417"/>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475081" y="4533862"/>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4049912" y="4533862"/>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369787" y="4626196"/>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541878" y="4533862"/>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758459" y="4533862"/>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4527201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365250"/>
            <a:ext cx="3764248" cy="3187673"/>
          </a:xfrm>
          <a:prstGeom prst="rect">
            <a:avLst/>
          </a:prstGeom>
          <a:noFill/>
          <a:ln>
            <a:noFill/>
          </a:ln>
        </p:spPr>
        <p:txBody>
          <a:bodyPr lIns="91425" tIns="45700" rIns="91425" bIns="45700" anchor="t" anchorCtr="0">
            <a:noAutofit/>
          </a:bodyPr>
          <a:lstStyle/>
          <a:p>
            <a:pPr marL="228600" lvl="1" indent="-228600">
              <a:spcBef>
                <a:spcPts val="1200"/>
              </a:spcBef>
              <a:buFont typeface="Wingdings" pitchFamily="2" charset="2"/>
              <a:buChar char=""/>
            </a:pPr>
            <a:r>
              <a:rPr lang="en-US" dirty="0">
                <a:solidFill>
                  <a:schemeClr val="bg1"/>
                </a:solidFill>
              </a:rPr>
              <a:t>Web form allowing an operator to scale components both </a:t>
            </a:r>
          </a:p>
          <a:p>
            <a:pPr marL="628650" lvl="2">
              <a:spcBef>
                <a:spcPts val="1200"/>
              </a:spcBef>
              <a:buFont typeface="Wingdings" pitchFamily="2" charset="2"/>
              <a:buChar char=""/>
            </a:pPr>
            <a:r>
              <a:rPr lang="en-US" dirty="0">
                <a:solidFill>
                  <a:schemeClr val="bg1"/>
                </a:solidFill>
              </a:rPr>
              <a:t>vertically (CPU, RAM, Disk) and</a:t>
            </a:r>
          </a:p>
          <a:p>
            <a:pPr marL="628650" lvl="2">
              <a:spcBef>
                <a:spcPts val="1200"/>
              </a:spcBef>
              <a:buFont typeface="Wingdings" pitchFamily="2" charset="2"/>
              <a:buChar char=""/>
            </a:pPr>
            <a:r>
              <a:rPr lang="en-US" dirty="0">
                <a:solidFill>
                  <a:schemeClr val="bg1"/>
                </a:solidFill>
              </a:rPr>
              <a:t>horizontally (number of instances). </a:t>
            </a:r>
          </a:p>
          <a:p>
            <a:pPr marL="0" lvl="1" indent="0">
              <a:spcBef>
                <a:spcPts val="1200"/>
              </a:spcBef>
              <a:buNone/>
            </a:pPr>
            <a:endParaRPr lang="en-US" dirty="0">
              <a:solidFill>
                <a:schemeClr val="bg1"/>
              </a:solidFill>
            </a:endParaRPr>
          </a:p>
          <a:p>
            <a:pPr marL="0" lvl="1" indent="0">
              <a:spcBef>
                <a:spcPts val="1200"/>
              </a:spcBef>
              <a:buNone/>
            </a:pPr>
            <a:r>
              <a:rPr lang="en-US" dirty="0">
                <a:solidFill>
                  <a:schemeClr val="bg1"/>
                </a:solidFill>
              </a:rPr>
              <a:t>This results in updating the deployment manifest followed by a “bosh deploy.”</a:t>
            </a:r>
          </a:p>
        </p:txBody>
      </p:sp>
      <p:sp>
        <p:nvSpPr>
          <p:cNvPr id="2" name="Title 1"/>
          <p:cNvSpPr>
            <a:spLocks noGrp="1"/>
          </p:cNvSpPr>
          <p:nvPr>
            <p:ph type="title"/>
          </p:nvPr>
        </p:nvSpPr>
        <p:spPr>
          <a:xfrm>
            <a:off x="439756" y="407953"/>
            <a:ext cx="8026291" cy="585514"/>
          </a:xfrm>
        </p:spPr>
        <p:txBody>
          <a:bodyPr/>
          <a:lstStyle/>
          <a:p>
            <a:r>
              <a:rPr lang="en-US" dirty="0" smtClean="0">
                <a:solidFill>
                  <a:srgbClr val="008881"/>
                </a:solidFill>
              </a:rPr>
              <a:t>Elastic Runtime Tile</a:t>
            </a:r>
            <a:endParaRPr lang="en-US" dirty="0">
              <a:solidFill>
                <a:srgbClr val="008881"/>
              </a:solidFill>
            </a:endParaRPr>
          </a:p>
        </p:txBody>
      </p:sp>
      <p:pic>
        <p:nvPicPr>
          <p:cNvPr id="3" name="Picture 2" descr="Screen Shot 2016-01-05 at 11.41.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607" y="1091680"/>
            <a:ext cx="3645993" cy="3461243"/>
          </a:xfrm>
          <a:prstGeom prst="rect">
            <a:avLst/>
          </a:prstGeom>
        </p:spPr>
      </p:pic>
      <p:pic>
        <p:nvPicPr>
          <p:cNvPr id="7" name="Picture 6" descr="Screen Shot 2015-12-21 at 5.32.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2887" y="2994417"/>
            <a:ext cx="3065163" cy="1946640"/>
          </a:xfrm>
          <a:prstGeom prst="rect">
            <a:avLst/>
          </a:prstGeom>
        </p:spPr>
      </p:pic>
    </p:spTree>
    <p:extLst>
      <p:ext uri="{BB962C8B-B14F-4D97-AF65-F5344CB8AC3E}">
        <p14:creationId xmlns:p14="http://schemas.microsoft.com/office/powerpoint/2010/main" val="15448513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4" name="Rounded Rectangle 43"/>
          <p:cNvSpPr/>
          <p:nvPr/>
        </p:nvSpPr>
        <p:spPr>
          <a:xfrm>
            <a:off x="6969794" y="392675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1169" y="3991255"/>
            <a:ext cx="620780" cy="620780"/>
          </a:xfrm>
          <a:prstGeom prst="rect">
            <a:avLst/>
          </a:prstGeom>
        </p:spPr>
      </p:pic>
      <p:sp>
        <p:nvSpPr>
          <p:cNvPr id="42" name="Rounded Rectangle 41"/>
          <p:cNvSpPr/>
          <p:nvPr/>
        </p:nvSpPr>
        <p:spPr>
          <a:xfrm>
            <a:off x="6677309" y="2775470"/>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8684" y="2839966"/>
            <a:ext cx="620780" cy="620780"/>
          </a:xfrm>
          <a:prstGeom prst="rect">
            <a:avLst/>
          </a:prstGeom>
        </p:spPr>
      </p:pic>
      <p:sp>
        <p:nvSpPr>
          <p:cNvPr id="38" name="Rounded Rectangle 37"/>
          <p:cNvSpPr/>
          <p:nvPr/>
        </p:nvSpPr>
        <p:spPr>
          <a:xfrm>
            <a:off x="5815249" y="1959595"/>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6624" y="2024091"/>
            <a:ext cx="620780" cy="620780"/>
          </a:xfrm>
          <a:prstGeom prst="rect">
            <a:avLst/>
          </a:prstGeom>
        </p:spPr>
      </p:pic>
      <p:sp>
        <p:nvSpPr>
          <p:cNvPr id="36" name="Rounded Rectangle 35"/>
          <p:cNvSpPr/>
          <p:nvPr/>
        </p:nvSpPr>
        <p:spPr>
          <a:xfrm>
            <a:off x="4310817" y="1025612"/>
            <a:ext cx="939741" cy="1282017"/>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2419132" y="1959595"/>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1275619" y="3926759"/>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1475740" y="2871093"/>
            <a:ext cx="1354667" cy="746445"/>
          </a:xfrm>
          <a:prstGeom prst="roundRect">
            <a:avLst>
              <a:gd name="adj" fmla="val 50000"/>
            </a:avLst>
          </a:prstGeom>
          <a:solidFill>
            <a:schemeClr val="tx2">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0" name="Shape 420"/>
          <p:cNvSpPr txBox="1">
            <a:spLocks noGrp="1"/>
          </p:cNvSpPr>
          <p:nvPr>
            <p:ph type="title"/>
          </p:nvPr>
        </p:nvSpPr>
        <p:spPr>
          <a:xfrm>
            <a:off x="401561" y="312460"/>
            <a:ext cx="8542895" cy="585514"/>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i="0" u="none" strike="noStrike" cap="none" baseline="0" dirty="0" smtClean="0">
                <a:solidFill>
                  <a:srgbClr val="008881"/>
                </a:solidFill>
                <a:latin typeface="Arial"/>
                <a:ea typeface="Arial"/>
                <a:cs typeface="Arial"/>
                <a:sym typeface="Arial"/>
              </a:rPr>
              <a:t>Platform</a:t>
            </a:r>
            <a:r>
              <a:rPr lang="en-US" i="0" u="none" strike="noStrike" cap="none" dirty="0" smtClean="0">
                <a:solidFill>
                  <a:srgbClr val="008881"/>
                </a:solidFill>
                <a:latin typeface="Arial"/>
                <a:ea typeface="Arial"/>
                <a:cs typeface="Arial"/>
                <a:sym typeface="Arial"/>
              </a:rPr>
              <a:t> Runtime – Application Centric</a:t>
            </a:r>
            <a:endParaRPr lang="en-US" i="0" u="none" strike="noStrike" cap="none" baseline="0" dirty="0">
              <a:solidFill>
                <a:srgbClr val="008881"/>
              </a:solidFill>
              <a:latin typeface="Arial"/>
              <a:ea typeface="Arial"/>
              <a:cs typeface="Arial"/>
              <a:sym typeface="Arial"/>
            </a:endParaRPr>
          </a:p>
        </p:txBody>
      </p:sp>
      <p:sp>
        <p:nvSpPr>
          <p:cNvPr id="52" name="Shape 423"/>
          <p:cNvSpPr/>
          <p:nvPr/>
        </p:nvSpPr>
        <p:spPr>
          <a:xfrm>
            <a:off x="4104843" y="3616968"/>
            <a:ext cx="1373156" cy="1373156"/>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lIns="91425" tIns="91425" rIns="91425" bIns="91425" anchor="ctr" anchorCtr="0">
            <a:noAutofit/>
          </a:bodyPr>
          <a:lstStyle/>
          <a:p>
            <a:pPr>
              <a:spcBef>
                <a:spcPts val="0"/>
              </a:spcBef>
              <a:buNone/>
            </a:pPr>
            <a:endParaRPr/>
          </a:p>
        </p:txBody>
      </p:sp>
      <p:sp>
        <p:nvSpPr>
          <p:cNvPr id="53" name="Shape 424"/>
          <p:cNvSpPr txBox="1"/>
          <p:nvPr/>
        </p:nvSpPr>
        <p:spPr>
          <a:xfrm>
            <a:off x="4215303" y="3833576"/>
            <a:ext cx="1149181" cy="970967"/>
          </a:xfrm>
          <a:prstGeom prst="rect">
            <a:avLst/>
          </a:prstGeom>
          <a:noFill/>
          <a:ln>
            <a:noFill/>
          </a:ln>
        </p:spPr>
        <p:txBody>
          <a:bodyPr lIns="9525" tIns="9525" rIns="9525" bIns="9525" anchor="ctr" anchorCtr="0">
            <a:noAutofit/>
          </a:bodyPr>
          <a:lstStyle/>
          <a:p>
            <a:pPr marL="0" marR="0" lvl="0" indent="0" algn="ctr" rtl="0">
              <a:lnSpc>
                <a:spcPct val="90000"/>
              </a:lnSpc>
              <a:spcBef>
                <a:spcPts val="0"/>
              </a:spcBef>
              <a:spcAft>
                <a:spcPts val="525"/>
              </a:spcAft>
              <a:buSzPct val="25000"/>
              <a:buNone/>
            </a:pPr>
            <a:r>
              <a:rPr lang="en-US" sz="1300" b="1" i="0" u="none" strike="noStrike" cap="none" baseline="0" dirty="0" smtClean="0">
                <a:solidFill>
                  <a:schemeClr val="tx2"/>
                </a:solidFill>
                <a:latin typeface="Arial"/>
                <a:ea typeface="Arial"/>
                <a:cs typeface="Arial"/>
                <a:sym typeface="Arial"/>
              </a:rPr>
              <a:t>APPLICATION</a:t>
            </a:r>
            <a:endParaRPr lang="en-US" sz="1300" b="1" i="0" u="none" strike="noStrike" cap="none" baseline="0" dirty="0">
              <a:solidFill>
                <a:schemeClr val="tx2"/>
              </a:solidFill>
              <a:latin typeface="Arial"/>
              <a:ea typeface="Arial"/>
              <a:cs typeface="Arial"/>
              <a:sym typeface="Arial"/>
            </a:endParaRPr>
          </a:p>
        </p:txBody>
      </p:sp>
      <p:sp>
        <p:nvSpPr>
          <p:cNvPr id="54" name="Shape 425"/>
          <p:cNvSpPr/>
          <p:nvPr/>
        </p:nvSpPr>
        <p:spPr>
          <a:xfrm rot="10800000">
            <a:off x="2502819" y="4107872"/>
            <a:ext cx="1513912" cy="391349"/>
          </a:xfrm>
          <a:prstGeom prst="leftArrow">
            <a:avLst>
              <a:gd name="adj1" fmla="val 60000"/>
              <a:gd name="adj2" fmla="val 50000"/>
            </a:avLst>
          </a:prstGeom>
          <a:solidFill>
            <a:srgbClr val="2D8B83"/>
          </a:solidFill>
          <a:ln>
            <a:noFill/>
          </a:ln>
        </p:spPr>
        <p:txBody>
          <a:bodyPr lIns="91425" tIns="91425" rIns="91425" bIns="91425" anchor="ctr" anchorCtr="0">
            <a:noAutofit/>
          </a:bodyPr>
          <a:lstStyle/>
          <a:p>
            <a:pPr>
              <a:spcBef>
                <a:spcPts val="0"/>
              </a:spcBef>
              <a:buNone/>
            </a:pPr>
            <a:endParaRPr/>
          </a:p>
        </p:txBody>
      </p:sp>
      <p:sp>
        <p:nvSpPr>
          <p:cNvPr id="55" name="Shape 426"/>
          <p:cNvSpPr/>
          <p:nvPr/>
        </p:nvSpPr>
        <p:spPr>
          <a:xfrm>
            <a:off x="2022214" y="3919063"/>
            <a:ext cx="961209" cy="768966"/>
          </a:xfrm>
          <a:prstGeom prst="roundRect">
            <a:avLst>
              <a:gd name="adj" fmla="val 10000"/>
            </a:avLst>
          </a:prstGeom>
          <a:solidFill>
            <a:srgbClr val="1D585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56" name="Shape 427"/>
          <p:cNvSpPr txBox="1"/>
          <p:nvPr/>
        </p:nvSpPr>
        <p:spPr>
          <a:xfrm>
            <a:off x="2044736" y="408002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Health management</a:t>
            </a:r>
          </a:p>
        </p:txBody>
      </p:sp>
      <p:sp>
        <p:nvSpPr>
          <p:cNvPr id="57" name="Shape 428"/>
          <p:cNvSpPr/>
          <p:nvPr/>
        </p:nvSpPr>
        <p:spPr>
          <a:xfrm rot="12600000">
            <a:off x="2708020" y="3342048"/>
            <a:ext cx="1513912" cy="391349"/>
          </a:xfrm>
          <a:prstGeom prst="leftArrow">
            <a:avLst>
              <a:gd name="adj1" fmla="val 60000"/>
              <a:gd name="adj2" fmla="val 50000"/>
            </a:avLst>
          </a:prstGeom>
          <a:solidFill>
            <a:srgbClr val="3A988F"/>
          </a:solidFill>
          <a:ln>
            <a:noFill/>
          </a:ln>
        </p:spPr>
        <p:txBody>
          <a:bodyPr lIns="91425" tIns="91425" rIns="91425" bIns="91425" anchor="ctr" anchorCtr="0">
            <a:noAutofit/>
          </a:bodyPr>
          <a:lstStyle/>
          <a:p>
            <a:pPr>
              <a:spcBef>
                <a:spcPts val="0"/>
              </a:spcBef>
              <a:buNone/>
            </a:pPr>
            <a:endParaRPr/>
          </a:p>
        </p:txBody>
      </p:sp>
      <p:sp>
        <p:nvSpPr>
          <p:cNvPr id="58" name="Shape 429"/>
          <p:cNvSpPr/>
          <p:nvPr/>
        </p:nvSpPr>
        <p:spPr>
          <a:xfrm>
            <a:off x="2306305" y="2863396"/>
            <a:ext cx="961209" cy="768966"/>
          </a:xfrm>
          <a:prstGeom prst="roundRect">
            <a:avLst>
              <a:gd name="adj" fmla="val 10000"/>
            </a:avLst>
          </a:prstGeom>
          <a:solidFill>
            <a:srgbClr val="287972"/>
          </a:solidFill>
          <a:ln w="28575" cmpd="sng">
            <a:solidFill>
              <a:schemeClr val="bg1"/>
            </a:solidFill>
          </a:ln>
        </p:spPr>
        <p:txBody>
          <a:bodyPr lIns="20950" tIns="20950" rIns="20950" bIns="20950" anchor="ctr" anchorCtr="0">
            <a:noAutofit/>
          </a:bodyPr>
          <a:lstStyle/>
          <a:p>
            <a:pPr algn="ctr">
              <a:lnSpc>
                <a:spcPct val="90000"/>
              </a:lnSpc>
              <a:spcAft>
                <a:spcPts val="385"/>
              </a:spcAft>
              <a:buSzPct val="25000"/>
            </a:pPr>
            <a:endParaRPr sz="1100">
              <a:solidFill>
                <a:schemeClr val="lt1"/>
              </a:solidFill>
            </a:endParaRPr>
          </a:p>
        </p:txBody>
      </p:sp>
      <p:sp>
        <p:nvSpPr>
          <p:cNvPr id="59" name="Shape 430"/>
          <p:cNvSpPr txBox="1"/>
          <p:nvPr/>
        </p:nvSpPr>
        <p:spPr>
          <a:xfrm>
            <a:off x="2328827" y="287109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APM</a:t>
            </a:r>
          </a:p>
        </p:txBody>
      </p:sp>
      <p:sp>
        <p:nvSpPr>
          <p:cNvPr id="60" name="Shape 431"/>
          <p:cNvSpPr/>
          <p:nvPr/>
        </p:nvSpPr>
        <p:spPr>
          <a:xfrm rot="14400000">
            <a:off x="3268642" y="2781427"/>
            <a:ext cx="1513912" cy="391349"/>
          </a:xfrm>
          <a:prstGeom prst="leftArrow">
            <a:avLst>
              <a:gd name="adj1" fmla="val 60000"/>
              <a:gd name="adj2" fmla="val 50000"/>
            </a:avLst>
          </a:prstGeom>
          <a:solidFill>
            <a:srgbClr val="46A69B"/>
          </a:solidFill>
          <a:ln>
            <a:noFill/>
          </a:ln>
        </p:spPr>
        <p:txBody>
          <a:bodyPr lIns="91425" tIns="91425" rIns="91425" bIns="91425" anchor="ctr" anchorCtr="0">
            <a:noAutofit/>
          </a:bodyPr>
          <a:lstStyle/>
          <a:p>
            <a:pPr>
              <a:spcBef>
                <a:spcPts val="0"/>
              </a:spcBef>
              <a:buNone/>
            </a:pPr>
            <a:endParaRPr/>
          </a:p>
        </p:txBody>
      </p:sp>
      <p:sp>
        <p:nvSpPr>
          <p:cNvPr id="61" name="Shape 432"/>
          <p:cNvSpPr/>
          <p:nvPr/>
        </p:nvSpPr>
        <p:spPr>
          <a:xfrm>
            <a:off x="3166515" y="1937074"/>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2" name="Shape 433"/>
          <p:cNvSpPr txBox="1"/>
          <p:nvPr/>
        </p:nvSpPr>
        <p:spPr>
          <a:xfrm>
            <a:off x="3189037" y="200991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Log aggregation</a:t>
            </a:r>
          </a:p>
        </p:txBody>
      </p:sp>
      <p:sp>
        <p:nvSpPr>
          <p:cNvPr id="63" name="Shape 434"/>
          <p:cNvSpPr/>
          <p:nvPr/>
        </p:nvSpPr>
        <p:spPr>
          <a:xfrm rot="16200000">
            <a:off x="4034466" y="2576224"/>
            <a:ext cx="1513912" cy="391349"/>
          </a:xfrm>
          <a:prstGeom prst="leftArrow">
            <a:avLst>
              <a:gd name="adj1" fmla="val 60000"/>
              <a:gd name="adj2" fmla="val 50000"/>
            </a:avLst>
          </a:prstGeom>
          <a:solidFill>
            <a:srgbClr val="57AEA5"/>
          </a:solidFill>
          <a:ln>
            <a:noFill/>
          </a:ln>
        </p:spPr>
        <p:txBody>
          <a:bodyPr lIns="91425" tIns="91425" rIns="91425" bIns="91425" anchor="ctr" anchorCtr="0">
            <a:noAutofit/>
          </a:bodyPr>
          <a:lstStyle/>
          <a:p>
            <a:pPr>
              <a:spcBef>
                <a:spcPts val="0"/>
              </a:spcBef>
              <a:buNone/>
            </a:pPr>
            <a:endParaRPr/>
          </a:p>
        </p:txBody>
      </p:sp>
      <p:sp>
        <p:nvSpPr>
          <p:cNvPr id="64" name="Shape 435"/>
          <p:cNvSpPr/>
          <p:nvPr/>
        </p:nvSpPr>
        <p:spPr>
          <a:xfrm>
            <a:off x="4310817" y="1776132"/>
            <a:ext cx="961209" cy="768966"/>
          </a:xfrm>
          <a:prstGeom prst="roundRect">
            <a:avLst>
              <a:gd name="adj" fmla="val 10000"/>
            </a:avLst>
          </a:prstGeom>
          <a:solidFill>
            <a:srgbClr val="359C93"/>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5" name="Shape 436"/>
          <p:cNvSpPr txBox="1"/>
          <p:nvPr/>
        </p:nvSpPr>
        <p:spPr>
          <a:xfrm>
            <a:off x="4346168" y="1776132"/>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Roles and Policy</a:t>
            </a:r>
          </a:p>
        </p:txBody>
      </p:sp>
      <p:sp>
        <p:nvSpPr>
          <p:cNvPr id="66" name="Shape 437"/>
          <p:cNvSpPr/>
          <p:nvPr/>
        </p:nvSpPr>
        <p:spPr>
          <a:xfrm rot="18000000">
            <a:off x="4800289" y="2781426"/>
            <a:ext cx="1513912" cy="391349"/>
          </a:xfrm>
          <a:prstGeom prst="leftArrow">
            <a:avLst>
              <a:gd name="adj1" fmla="val 60000"/>
              <a:gd name="adj2" fmla="val 50000"/>
            </a:avLst>
          </a:prstGeom>
          <a:solidFill>
            <a:srgbClr val="6DB2A9"/>
          </a:solidFill>
          <a:ln>
            <a:noFill/>
          </a:ln>
        </p:spPr>
        <p:txBody>
          <a:bodyPr lIns="91425" tIns="91425" rIns="91425" bIns="91425" anchor="ctr" anchorCtr="0">
            <a:noAutofit/>
          </a:bodyPr>
          <a:lstStyle/>
          <a:p>
            <a:pPr>
              <a:spcBef>
                <a:spcPts val="0"/>
              </a:spcBef>
              <a:buNone/>
            </a:pPr>
            <a:endParaRPr/>
          </a:p>
        </p:txBody>
      </p:sp>
      <p:sp>
        <p:nvSpPr>
          <p:cNvPr id="67" name="Shape 438"/>
          <p:cNvSpPr/>
          <p:nvPr/>
        </p:nvSpPr>
        <p:spPr>
          <a:xfrm>
            <a:off x="5455119" y="1937074"/>
            <a:ext cx="961209" cy="768966"/>
          </a:xfrm>
          <a:prstGeom prst="roundRect">
            <a:avLst>
              <a:gd name="adj" fmla="val 10000"/>
            </a:avLst>
          </a:prstGeom>
          <a:solidFill>
            <a:srgbClr val="2C877F"/>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68" name="Shape 439"/>
          <p:cNvSpPr txBox="1"/>
          <p:nvPr/>
        </p:nvSpPr>
        <p:spPr>
          <a:xfrm>
            <a:off x="5477642" y="1977954"/>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Security and Isolation</a:t>
            </a:r>
          </a:p>
        </p:txBody>
      </p:sp>
      <p:sp>
        <p:nvSpPr>
          <p:cNvPr id="69" name="Shape 440"/>
          <p:cNvSpPr/>
          <p:nvPr/>
        </p:nvSpPr>
        <p:spPr>
          <a:xfrm rot="19800000">
            <a:off x="5360909" y="3342048"/>
            <a:ext cx="1513912" cy="391349"/>
          </a:xfrm>
          <a:prstGeom prst="leftArrow">
            <a:avLst>
              <a:gd name="adj1" fmla="val 60000"/>
              <a:gd name="adj2" fmla="val 50000"/>
            </a:avLst>
          </a:prstGeom>
          <a:solidFill>
            <a:srgbClr val="83B5B0"/>
          </a:solidFill>
          <a:ln>
            <a:noFill/>
          </a:ln>
        </p:spPr>
        <p:txBody>
          <a:bodyPr lIns="91425" tIns="91425" rIns="91425" bIns="91425" anchor="ctr" anchorCtr="0">
            <a:noAutofit/>
          </a:bodyPr>
          <a:lstStyle/>
          <a:p>
            <a:pPr>
              <a:spcBef>
                <a:spcPts val="0"/>
              </a:spcBef>
              <a:buNone/>
            </a:pPr>
            <a:endParaRPr/>
          </a:p>
        </p:txBody>
      </p:sp>
      <p:sp>
        <p:nvSpPr>
          <p:cNvPr id="70" name="Shape 441"/>
          <p:cNvSpPr/>
          <p:nvPr/>
        </p:nvSpPr>
        <p:spPr>
          <a:xfrm>
            <a:off x="6292807" y="2774760"/>
            <a:ext cx="961209" cy="768966"/>
          </a:xfrm>
          <a:prstGeom prst="roundRect">
            <a:avLst>
              <a:gd name="adj" fmla="val 10000"/>
            </a:avLst>
          </a:prstGeom>
          <a:solidFill>
            <a:srgbClr val="287972"/>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71" name="Shape 442"/>
          <p:cNvSpPr txBox="1"/>
          <p:nvPr/>
        </p:nvSpPr>
        <p:spPr>
          <a:xfrm>
            <a:off x="6318464" y="279728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Scaling</a:t>
            </a:r>
          </a:p>
        </p:txBody>
      </p:sp>
      <p:sp>
        <p:nvSpPr>
          <p:cNvPr id="72" name="Shape 443"/>
          <p:cNvSpPr/>
          <p:nvPr/>
        </p:nvSpPr>
        <p:spPr>
          <a:xfrm>
            <a:off x="5566112" y="4107872"/>
            <a:ext cx="1513912" cy="391349"/>
          </a:xfrm>
          <a:prstGeom prst="leftArrow">
            <a:avLst>
              <a:gd name="adj1" fmla="val 60000"/>
              <a:gd name="adj2" fmla="val 50000"/>
            </a:avLst>
          </a:prstGeom>
          <a:solidFill>
            <a:srgbClr val="97BBB7"/>
          </a:solidFill>
          <a:ln>
            <a:noFill/>
          </a:ln>
        </p:spPr>
        <p:txBody>
          <a:bodyPr lIns="91425" tIns="91425" rIns="91425" bIns="91425" anchor="ctr" anchorCtr="0">
            <a:noAutofit/>
          </a:bodyPr>
          <a:lstStyle/>
          <a:p>
            <a:pPr>
              <a:spcBef>
                <a:spcPts val="0"/>
              </a:spcBef>
              <a:buNone/>
            </a:pPr>
            <a:endParaRPr/>
          </a:p>
        </p:txBody>
      </p:sp>
      <p:sp>
        <p:nvSpPr>
          <p:cNvPr id="73" name="Shape 444"/>
          <p:cNvSpPr/>
          <p:nvPr/>
        </p:nvSpPr>
        <p:spPr>
          <a:xfrm>
            <a:off x="6599421" y="3919063"/>
            <a:ext cx="961209" cy="768966"/>
          </a:xfrm>
          <a:prstGeom prst="roundRect">
            <a:avLst>
              <a:gd name="adj" fmla="val 10000"/>
            </a:avLst>
          </a:prstGeom>
          <a:solidFill>
            <a:srgbClr val="22645E"/>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a:spcBef>
                <a:spcPts val="0"/>
              </a:spcBef>
              <a:buNone/>
            </a:pPr>
            <a:endParaRPr>
              <a:solidFill>
                <a:srgbClr val="1D5852"/>
              </a:solidFill>
            </a:endParaRPr>
          </a:p>
        </p:txBody>
      </p:sp>
      <p:sp>
        <p:nvSpPr>
          <p:cNvPr id="74" name="Shape 445"/>
          <p:cNvSpPr txBox="1"/>
          <p:nvPr/>
        </p:nvSpPr>
        <p:spPr>
          <a:xfrm>
            <a:off x="6621942" y="3949783"/>
            <a:ext cx="916164" cy="723922"/>
          </a:xfrm>
          <a:prstGeom prst="rect">
            <a:avLst/>
          </a:prstGeom>
          <a:noFill/>
          <a:ln>
            <a:noFill/>
          </a:ln>
        </p:spPr>
        <p:txBody>
          <a:bodyPr lIns="20950" tIns="20950" rIns="20950" bIns="20950" anchor="ctr" anchorCtr="0">
            <a:noAutofit/>
          </a:bodyPr>
          <a:lstStyle/>
          <a:p>
            <a:pPr marL="0" marR="0" lvl="0" indent="0" algn="ctr" rtl="0">
              <a:lnSpc>
                <a:spcPct val="90000"/>
              </a:lnSpc>
              <a:spcBef>
                <a:spcPts val="0"/>
              </a:spcBef>
              <a:spcAft>
                <a:spcPts val="385"/>
              </a:spcAft>
              <a:buSzPct val="25000"/>
              <a:buNone/>
            </a:pPr>
            <a:r>
              <a:rPr lang="en-US" sz="1100" b="0" i="0" u="none" strike="noStrike" cap="none" baseline="0" dirty="0">
                <a:solidFill>
                  <a:schemeClr val="lt1"/>
                </a:solidFill>
                <a:latin typeface="Arial"/>
                <a:ea typeface="Arial"/>
                <a:cs typeface="Arial"/>
                <a:sym typeface="Arial"/>
              </a:rPr>
              <a:t>Blue green deployment</a:t>
            </a:r>
          </a:p>
        </p:txBody>
      </p:sp>
      <p:pic>
        <p:nvPicPr>
          <p:cNvPr id="2" name="Picture 1" descr="A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22439" y="2937863"/>
            <a:ext cx="613560" cy="61356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79727" y="2024091"/>
            <a:ext cx="620780" cy="620780"/>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7799" y="1064097"/>
            <a:ext cx="620780" cy="620780"/>
          </a:xfrm>
          <a:prstGeom prst="rect">
            <a:avLst/>
          </a:prstGeom>
        </p:spPr>
      </p:pic>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22318" y="3995464"/>
            <a:ext cx="613560" cy="613560"/>
          </a:xfrm>
          <a:prstGeom prst="rect">
            <a:avLst/>
          </a:prstGeom>
        </p:spPr>
      </p:pic>
    </p:spTree>
    <p:extLst>
      <p:ext uri="{BB962C8B-B14F-4D97-AF65-F5344CB8AC3E}">
        <p14:creationId xmlns:p14="http://schemas.microsoft.com/office/powerpoint/2010/main" val="40868020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1545167"/>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Manage Organizations, users, applications and Spaces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Monitor applications logs, services and routes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Access Service Marketplace, create services and bind to applications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0" y="414835"/>
            <a:ext cx="9524999" cy="585514"/>
          </a:xfrm>
        </p:spPr>
        <p:txBody>
          <a:bodyPr/>
          <a:lstStyle/>
          <a:p>
            <a:pPr algn="ctr"/>
            <a:r>
              <a:rPr lang="en-US" dirty="0" smtClean="0">
                <a:solidFill>
                  <a:srgbClr val="008881"/>
                </a:solidFill>
              </a:rPr>
              <a:t>Platform Runtime - Apps Manager</a:t>
            </a:r>
            <a:endParaRPr lang="en-US" dirty="0">
              <a:solidFill>
                <a:srgbClr val="008881"/>
              </a:solidFill>
            </a:endParaRPr>
          </a:p>
        </p:txBody>
      </p:sp>
      <p:pic>
        <p:nvPicPr>
          <p:cNvPr id="5" name="Shape 1407"/>
          <p:cNvPicPr preferRelativeResize="0"/>
          <p:nvPr/>
        </p:nvPicPr>
        <p:blipFill rotWithShape="1">
          <a:blip r:embed="rId3">
            <a:alphaModFix/>
          </a:blip>
          <a:srcRect/>
          <a:stretch/>
        </p:blipFill>
        <p:spPr>
          <a:xfrm>
            <a:off x="3987439" y="1280790"/>
            <a:ext cx="4616811" cy="3281681"/>
          </a:xfrm>
          <a:prstGeom prst="rect">
            <a:avLst/>
          </a:prstGeom>
          <a:noFill/>
          <a:ln>
            <a:noFill/>
          </a:ln>
        </p:spPr>
      </p:pic>
    </p:spTree>
    <p:extLst>
      <p:ext uri="{BB962C8B-B14F-4D97-AF65-F5344CB8AC3E}">
        <p14:creationId xmlns:p14="http://schemas.microsoft.com/office/powerpoint/2010/main" val="42654781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3735917"/>
            <a:ext cx="8863401" cy="114564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Drill into a space to see all application and services instances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schemeClr val="bg1"/>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154852"/>
            <a:ext cx="3178596" cy="2358413"/>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9673" y="1238252"/>
            <a:ext cx="3515787" cy="2206623"/>
          </a:xfrm>
          <a:prstGeom prst="rect">
            <a:avLst/>
          </a:prstGeom>
        </p:spPr>
      </p:pic>
      <p:cxnSp>
        <p:nvCxnSpPr>
          <p:cNvPr id="7" name="Straight Arrow Connector 6"/>
          <p:cNvCxnSpPr>
            <a:stCxn id="3" idx="3"/>
            <a:endCxn id="4" idx="1"/>
          </p:cNvCxnSpPr>
          <p:nvPr/>
        </p:nvCxnSpPr>
        <p:spPr>
          <a:xfrm>
            <a:off x="3817938" y="2334059"/>
            <a:ext cx="1521735" cy="75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81390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71854" y="1418167"/>
            <a:ext cx="4141396" cy="3134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Service is an external application dependency or components such as:</a:t>
            </a:r>
          </a:p>
          <a:p>
            <a:pPr marL="742950" lvl="1" indent="-285750">
              <a:spcBef>
                <a:spcPts val="1200"/>
              </a:spcBef>
              <a:buFont typeface="Arial"/>
              <a:buChar char="•"/>
            </a:pPr>
            <a:r>
              <a:rPr lang="en-US" dirty="0" smtClean="0">
                <a:solidFill>
                  <a:schemeClr val="bg1"/>
                </a:solidFill>
                <a:latin typeface="Open Sans"/>
                <a:ea typeface="Open Sans"/>
                <a:cs typeface="Open Sans"/>
                <a:sym typeface="Open Sans"/>
              </a:rPr>
              <a:t>Database or Message Queue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Quickly access platform services via marketplace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Create services instances based on service plans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Bind Services to Applications</a:t>
            </a:r>
          </a:p>
          <a:p>
            <a:pPr marR="0" lvl="0" algn="l" rtl="0">
              <a:lnSpc>
                <a:spcPct val="100000"/>
              </a:lnSpc>
              <a:spcBef>
                <a:spcPts val="1200"/>
              </a:spcBef>
              <a:spcAft>
                <a:spcPts val="0"/>
              </a:spcAft>
            </a:pPr>
            <a:endParaRPr lang="en-US" dirty="0" smtClean="0">
              <a:solidFill>
                <a:schemeClr val="bg1"/>
              </a:solidFill>
              <a:latin typeface="Open Sans"/>
              <a:ea typeface="Open Sans"/>
              <a:cs typeface="Open Sans"/>
              <a:sym typeface="Open Sans"/>
            </a:endParaRPr>
          </a:p>
        </p:txBody>
      </p:sp>
      <p:sp>
        <p:nvSpPr>
          <p:cNvPr id="2" name="Title 1"/>
          <p:cNvSpPr>
            <a:spLocks noGrp="1"/>
          </p:cNvSpPr>
          <p:nvPr>
            <p:ph type="title"/>
          </p:nvPr>
        </p:nvSpPr>
        <p:spPr>
          <a:xfrm>
            <a:off x="1007705" y="407953"/>
            <a:ext cx="7613404" cy="585514"/>
          </a:xfrm>
        </p:spPr>
        <p:txBody>
          <a:bodyPr/>
          <a:lstStyle/>
          <a:p>
            <a:r>
              <a:rPr lang="en-US" dirty="0" smtClean="0">
                <a:solidFill>
                  <a:srgbClr val="008881"/>
                </a:solidFill>
              </a:rPr>
              <a:t>Services Marketplace</a:t>
            </a:r>
            <a:endParaRPr lang="en-US" dirty="0">
              <a:solidFill>
                <a:srgbClr val="008881"/>
              </a:solidFill>
            </a:endParaRPr>
          </a:p>
        </p:txBody>
      </p:sp>
      <p:cxnSp>
        <p:nvCxnSpPr>
          <p:cNvPr id="4" name="Elbow Connector 3"/>
          <p:cNvCxnSpPr/>
          <p:nvPr/>
        </p:nvCxnSpPr>
        <p:spPr>
          <a:xfrm rot="16200000" flipH="1">
            <a:off x="5190991" y="2907243"/>
            <a:ext cx="1566331" cy="857249"/>
          </a:xfrm>
          <a:prstGeom prst="bentConnector3">
            <a:avLst>
              <a:gd name="adj1" fmla="val 100676"/>
            </a:avLst>
          </a:prstGeom>
          <a:ln>
            <a:tailEnd type="arrow"/>
          </a:ln>
        </p:spPr>
        <p:style>
          <a:lnRef idx="2">
            <a:schemeClr val="accent1"/>
          </a:lnRef>
          <a:fillRef idx="0">
            <a:schemeClr val="accent1"/>
          </a:fillRef>
          <a:effectRef idx="1">
            <a:schemeClr val="accent1"/>
          </a:effectRef>
          <a:fontRef idx="minor">
            <a:schemeClr val="tx1"/>
          </a:fontRef>
        </p:style>
      </p:cxnSp>
      <p:pic>
        <p:nvPicPr>
          <p:cNvPr id="6" name="Shape 2317"/>
          <p:cNvPicPr preferRelativeResize="0">
            <a:picLocks/>
          </p:cNvPicPr>
          <p:nvPr/>
        </p:nvPicPr>
        <p:blipFill rotWithShape="1">
          <a:blip r:embed="rId3">
            <a:alphaModFix/>
          </a:blip>
          <a:srcRect l="-14462" r="-14462"/>
          <a:stretch/>
        </p:blipFill>
        <p:spPr>
          <a:xfrm>
            <a:off x="4075407" y="1418167"/>
            <a:ext cx="4655706" cy="2351617"/>
          </a:xfrm>
          <a:prstGeom prst="rect">
            <a:avLst/>
          </a:prstGeom>
          <a:noFill/>
          <a:ln>
            <a:noFill/>
          </a:ln>
        </p:spPr>
      </p:pic>
      <p:pic>
        <p:nvPicPr>
          <p:cNvPr id="7" name="Shape 2318"/>
          <p:cNvPicPr preferRelativeResize="0"/>
          <p:nvPr/>
        </p:nvPicPr>
        <p:blipFill rotWithShape="1">
          <a:blip r:embed="rId4">
            <a:alphaModFix/>
          </a:blip>
          <a:srcRect/>
          <a:stretch/>
        </p:blipFill>
        <p:spPr>
          <a:xfrm>
            <a:off x="6402780" y="2661180"/>
            <a:ext cx="2479284" cy="2006071"/>
          </a:xfrm>
          <a:prstGeom prst="rect">
            <a:avLst/>
          </a:prstGeom>
          <a:noFill/>
          <a:ln>
            <a:noFill/>
          </a:ln>
        </p:spPr>
      </p:pic>
    </p:spTree>
    <p:extLst>
      <p:ext uri="{BB962C8B-B14F-4D97-AF65-F5344CB8AC3E}">
        <p14:creationId xmlns:p14="http://schemas.microsoft.com/office/powerpoint/2010/main" val="1160029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Agenda</a:t>
            </a:r>
            <a:endParaRPr lang="en-US" dirty="0">
              <a:solidFill>
                <a:srgbClr val="138A7E"/>
              </a:solidFill>
            </a:endParaRPr>
          </a:p>
        </p:txBody>
      </p:sp>
      <p:sp>
        <p:nvSpPr>
          <p:cNvPr id="3" name="Content Placeholder 2"/>
          <p:cNvSpPr>
            <a:spLocks noGrp="1"/>
          </p:cNvSpPr>
          <p:nvPr>
            <p:ph sz="quarter" idx="10"/>
          </p:nvPr>
        </p:nvSpPr>
        <p:spPr>
          <a:xfrm>
            <a:off x="457199" y="1108074"/>
            <a:ext cx="8545965" cy="3273007"/>
          </a:xfrm>
        </p:spPr>
        <p:txBody>
          <a:bodyPr>
            <a:normAutofit/>
          </a:bodyPr>
          <a:lstStyle/>
          <a:p>
            <a:r>
              <a:rPr lang="en-US" dirty="0" smtClean="0"/>
              <a:t>BOSH – Deploy Pivotal Cloud Foundry</a:t>
            </a:r>
          </a:p>
          <a:p>
            <a:pPr lvl="1"/>
            <a:r>
              <a:rPr lang="en-US" dirty="0" smtClean="0"/>
              <a:t>BOSH Basics</a:t>
            </a:r>
          </a:p>
          <a:p>
            <a:pPr lvl="1"/>
            <a:r>
              <a:rPr lang="en-US" dirty="0" smtClean="0"/>
              <a:t>BOSH Architecture</a:t>
            </a:r>
          </a:p>
          <a:p>
            <a:r>
              <a:rPr lang="en-US" dirty="0" smtClean="0"/>
              <a:t>Pivotal Cloud Foundry</a:t>
            </a:r>
          </a:p>
          <a:p>
            <a:pPr lvl="1"/>
            <a:r>
              <a:rPr lang="en-US" dirty="0" smtClean="0"/>
              <a:t>PCF Basics</a:t>
            </a:r>
          </a:p>
          <a:p>
            <a:pPr lvl="1"/>
            <a:r>
              <a:rPr lang="en-US" dirty="0" smtClean="0"/>
              <a:t>PCF Architecture</a:t>
            </a:r>
          </a:p>
        </p:txBody>
      </p:sp>
    </p:spTree>
    <p:extLst>
      <p:ext uri="{BB962C8B-B14F-4D97-AF65-F5344CB8AC3E}">
        <p14:creationId xmlns:p14="http://schemas.microsoft.com/office/powerpoint/2010/main" val="29006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1545167"/>
            <a:ext cx="3856179" cy="3007756"/>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rPr>
              <a:t>Command line utility providing easy access to the Pivotal CF commands.</a:t>
            </a:r>
          </a:p>
          <a:p>
            <a:pPr marL="285750" indent="-285750">
              <a:buFont typeface="Arial"/>
              <a:buChar char="•"/>
            </a:pPr>
            <a:r>
              <a:rPr lang="en-US" dirty="0">
                <a:solidFill>
                  <a:srgbClr val="FFFFFF"/>
                </a:solidFill>
              </a:rPr>
              <a:t>Scriptable</a:t>
            </a:r>
          </a:p>
          <a:p>
            <a:pPr marL="285750" indent="-285750">
              <a:buFont typeface="Arial"/>
              <a:buChar char="•"/>
            </a:pPr>
            <a:r>
              <a:rPr lang="en-US" dirty="0">
                <a:solidFill>
                  <a:srgbClr val="FFFFFF"/>
                </a:solidFill>
              </a:rPr>
              <a:t>Fully documented (</a:t>
            </a:r>
            <a:r>
              <a:rPr lang="en-US" dirty="0" err="1">
                <a:solidFill>
                  <a:srgbClr val="FFFFFF"/>
                </a:solidFill>
              </a:rPr>
              <a:t>cf</a:t>
            </a:r>
            <a:r>
              <a:rPr lang="en-US" dirty="0">
                <a:solidFill>
                  <a:srgbClr val="FFFFFF"/>
                </a:solidFill>
              </a:rPr>
              <a:t> –help)</a:t>
            </a:r>
          </a:p>
        </p:txBody>
      </p:sp>
      <p:sp>
        <p:nvSpPr>
          <p:cNvPr id="2" name="Title 1"/>
          <p:cNvSpPr>
            <a:spLocks noGrp="1"/>
          </p:cNvSpPr>
          <p:nvPr>
            <p:ph type="title"/>
          </p:nvPr>
        </p:nvSpPr>
        <p:spPr>
          <a:xfrm>
            <a:off x="476250" y="407953"/>
            <a:ext cx="9524999" cy="585514"/>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482330"/>
            <a:ext cx="4735462" cy="2668983"/>
          </a:xfrm>
          <a:prstGeom prst="rect">
            <a:avLst/>
          </a:prstGeom>
        </p:spPr>
      </p:pic>
    </p:spTree>
    <p:extLst>
      <p:ext uri="{BB962C8B-B14F-4D97-AF65-F5344CB8AC3E}">
        <p14:creationId xmlns:p14="http://schemas.microsoft.com/office/powerpoint/2010/main" val="33217046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PCF architecture</a:t>
            </a:r>
            <a:endParaRPr lang="en" sz="2100" b="1" cap="all" dirty="0">
              <a:solidFill>
                <a:srgbClr val="138A7E"/>
              </a:solidFill>
            </a:endParaRPr>
          </a:p>
        </p:txBody>
      </p:sp>
    </p:spTree>
    <p:extLst>
      <p:ext uri="{BB962C8B-B14F-4D97-AF65-F5344CB8AC3E}">
        <p14:creationId xmlns:p14="http://schemas.microsoft.com/office/powerpoint/2010/main" val="8062977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3600" b="0" i="0" u="none" strike="noStrike" cap="none" dirty="0">
                <a:solidFill>
                  <a:srgbClr val="00685D"/>
                </a:solidFill>
                <a:latin typeface="Arial"/>
                <a:ea typeface="Arial"/>
                <a:cs typeface="Arial"/>
                <a:sym typeface="Arial"/>
              </a:rPr>
              <a:t>Elastic Runtime </a:t>
            </a:r>
            <a:r>
              <a:rPr lang="en-US" sz="3600" b="0" i="0" u="none" strike="noStrike" cap="none" dirty="0" smtClean="0">
                <a:solidFill>
                  <a:srgbClr val="00685D"/>
                </a:solidFill>
                <a:latin typeface="Arial"/>
                <a:ea typeface="Arial"/>
                <a:cs typeface="Arial"/>
                <a:sym typeface="Arial"/>
              </a:rPr>
              <a:t>Architecture</a:t>
            </a:r>
            <a:endParaRPr lang="en-US" sz="3600" b="0" i="0" u="none" strike="noStrike" cap="none" dirty="0">
              <a:solidFill>
                <a:srgbClr val="00685D"/>
              </a:solidFill>
              <a:latin typeface="Arial"/>
              <a:ea typeface="Arial"/>
              <a:cs typeface="Arial"/>
              <a:sym typeface="Arial"/>
            </a:endParaRPr>
          </a:p>
        </p:txBody>
      </p:sp>
      <p:sp>
        <p:nvSpPr>
          <p:cNvPr id="413" name="Shape 413"/>
          <p:cNvSpPr/>
          <p:nvPr/>
        </p:nvSpPr>
        <p:spPr>
          <a:xfrm>
            <a:off x="263682" y="1446820"/>
            <a:ext cx="3884985" cy="2466323"/>
          </a:xfrm>
          <a:prstGeom prst="roundRect">
            <a:avLst>
              <a:gd name="adj" fmla="val 1618"/>
            </a:avLst>
          </a:prstGeom>
          <a:solidFill>
            <a:schemeClr val="accent1"/>
          </a:solidFill>
          <a:ln>
            <a:noFill/>
          </a:ln>
        </p:spPr>
        <p:txBody>
          <a:bodyPr lIns="91425" tIns="45700" rIns="91425" bIns="45700" anchor="b" anchorCtr="0">
            <a:noAutofit/>
          </a:bodyPr>
          <a:lstStyle/>
          <a:p>
            <a:pPr marL="0" marR="0" lvl="0" indent="0" algn="ctr" rtl="0">
              <a:spcBef>
                <a:spcPts val="0"/>
              </a:spcBef>
              <a:buSzPct val="25000"/>
              <a:buNone/>
            </a:pPr>
            <a:r>
              <a:rPr lang="en-US" sz="1200" b="1" i="0" u="none" strike="noStrike" cap="none">
                <a:solidFill>
                  <a:srgbClr val="FFFFFF"/>
                </a:solidFill>
                <a:latin typeface="Arial"/>
                <a:ea typeface="Arial"/>
                <a:cs typeface="Arial"/>
                <a:sym typeface="Arial"/>
              </a:rPr>
              <a:t>Pivotal CF Elastic Runtime</a:t>
            </a:r>
          </a:p>
        </p:txBody>
      </p:sp>
      <p:sp>
        <p:nvSpPr>
          <p:cNvPr id="414" name="Shape 414"/>
          <p:cNvSpPr/>
          <p:nvPr/>
        </p:nvSpPr>
        <p:spPr>
          <a:xfrm>
            <a:off x="337917" y="1519683"/>
            <a:ext cx="2687452" cy="213867"/>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Dynamic Router</a:t>
            </a:r>
          </a:p>
        </p:txBody>
      </p:sp>
      <p:sp>
        <p:nvSpPr>
          <p:cNvPr id="415" name="Shape 415"/>
          <p:cNvSpPr/>
          <p:nvPr/>
        </p:nvSpPr>
        <p:spPr>
          <a:xfrm>
            <a:off x="2319425" y="1549236"/>
            <a:ext cx="161925" cy="154452"/>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16" name="Shape 416"/>
          <p:cNvSpPr/>
          <p:nvPr/>
        </p:nvSpPr>
        <p:spPr>
          <a:xfrm>
            <a:off x="343966" y="1804808"/>
            <a:ext cx="1493993" cy="2335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a:solidFill>
                  <a:srgbClr val="F2F2F2"/>
                </a:solidFill>
                <a:latin typeface="Calibri"/>
                <a:ea typeface="Calibri"/>
                <a:cs typeface="Calibri"/>
                <a:sym typeface="Calibri"/>
              </a:rPr>
              <a:t>OAuth</a:t>
            </a:r>
            <a:r>
              <a:rPr lang="en-US" sz="1000" b="0" i="0" u="none" strike="noStrike" cap="none" dirty="0">
                <a:solidFill>
                  <a:srgbClr val="F2F2F2"/>
                </a:solidFill>
                <a:latin typeface="Calibri"/>
                <a:ea typeface="Calibri"/>
                <a:cs typeface="Calibri"/>
                <a:sym typeface="Calibri"/>
              </a:rPr>
              <a:t> 2.0 </a:t>
            </a:r>
            <a:r>
              <a:rPr lang="en-US" sz="1000" b="0" i="0" u="none" strike="noStrike" cap="none" dirty="0" smtClean="0">
                <a:solidFill>
                  <a:srgbClr val="F2F2F2"/>
                </a:solidFill>
                <a:latin typeface="Calibri"/>
                <a:ea typeface="Calibri"/>
                <a:cs typeface="Calibri"/>
                <a:sym typeface="Calibri"/>
              </a:rPr>
              <a:t>Server (</a:t>
            </a:r>
            <a:r>
              <a:rPr lang="en-US" sz="1000" b="0" i="0" u="none" strike="noStrike" cap="none" dirty="0">
                <a:solidFill>
                  <a:srgbClr val="F2F2F2"/>
                </a:solidFill>
                <a:latin typeface="Calibri"/>
                <a:ea typeface="Calibri"/>
                <a:cs typeface="Calibri"/>
                <a:sym typeface="Calibri"/>
              </a:rPr>
              <a:t>UAA)</a:t>
            </a:r>
          </a:p>
        </p:txBody>
      </p:sp>
      <p:sp>
        <p:nvSpPr>
          <p:cNvPr id="417" name="Shape 417"/>
          <p:cNvSpPr/>
          <p:nvPr/>
        </p:nvSpPr>
        <p:spPr>
          <a:xfrm>
            <a:off x="339647" y="2647950"/>
            <a:ext cx="1855412" cy="705740"/>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CELL</a:t>
            </a:r>
          </a:p>
        </p:txBody>
      </p:sp>
      <p:sp>
        <p:nvSpPr>
          <p:cNvPr id="418" name="Shape 418"/>
          <p:cNvSpPr/>
          <p:nvPr/>
        </p:nvSpPr>
        <p:spPr>
          <a:xfrm>
            <a:off x="380237" y="2843538"/>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a:solidFill>
                  <a:srgbClr val="F2F2F2"/>
                </a:solidFill>
                <a:latin typeface="Calibri"/>
                <a:ea typeface="Calibri"/>
                <a:cs typeface="Calibri"/>
                <a:sym typeface="Calibri"/>
              </a:rPr>
              <a:t>G</a:t>
            </a:r>
            <a:r>
              <a:rPr lang="en-US" sz="1000" b="0" i="0" u="none" strike="noStrike" cap="none">
                <a:solidFill>
                  <a:srgbClr val="F2F2F2"/>
                </a:solidFill>
                <a:latin typeface="Calibri"/>
                <a:ea typeface="Calibri"/>
                <a:cs typeface="Calibri"/>
                <a:sym typeface="Calibri"/>
              </a:rPr>
              <a:t>arden</a:t>
            </a:r>
          </a:p>
        </p:txBody>
      </p:sp>
      <p:sp>
        <p:nvSpPr>
          <p:cNvPr id="419" name="Shape 419"/>
          <p:cNvSpPr/>
          <p:nvPr/>
        </p:nvSpPr>
        <p:spPr>
          <a:xfrm>
            <a:off x="380237" y="3100222"/>
            <a:ext cx="1784820" cy="211485"/>
          </a:xfrm>
          <a:prstGeom prst="roundRect">
            <a:avLst>
              <a:gd name="adj" fmla="val 10428"/>
            </a:avLst>
          </a:prstGeom>
          <a:noFill/>
          <a:ln w="12700" cap="flat" cmpd="sng">
            <a:solidFill>
              <a:schemeClr val="lt1"/>
            </a:solidFill>
            <a:prstDash val="solid"/>
            <a:round/>
            <a:headEnd type="none" w="med" len="med"/>
            <a:tailEnd type="none" w="med" len="med"/>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Build Packs</a:t>
            </a:r>
          </a:p>
        </p:txBody>
      </p:sp>
      <p:sp>
        <p:nvSpPr>
          <p:cNvPr id="420" name="Shape 420"/>
          <p:cNvSpPr/>
          <p:nvPr/>
        </p:nvSpPr>
        <p:spPr>
          <a:xfrm>
            <a:off x="1837960" y="2867907"/>
            <a:ext cx="152694" cy="164322"/>
          </a:xfrm>
          <a:custGeom>
            <a:avLst/>
            <a:gdLst/>
            <a:ahLst/>
            <a:cxnLst/>
            <a:rect l="0" t="0" r="0" b="0"/>
            <a:pathLst>
              <a:path w="120000" h="120000" extrusionOk="0">
                <a:moveTo>
                  <a:pt x="0" y="33813"/>
                </a:moveTo>
                <a:lnTo>
                  <a:pt x="56402" y="62407"/>
                </a:lnTo>
                <a:lnTo>
                  <a:pt x="56688" y="120000"/>
                </a:lnTo>
                <a:lnTo>
                  <a:pt x="285" y="91405"/>
                </a:lnTo>
                <a:close/>
                <a:moveTo>
                  <a:pt x="120000" y="32982"/>
                </a:moveTo>
                <a:lnTo>
                  <a:pt x="119714" y="90574"/>
                </a:lnTo>
                <a:lnTo>
                  <a:pt x="63311" y="119168"/>
                </a:lnTo>
                <a:lnTo>
                  <a:pt x="63597" y="61576"/>
                </a:lnTo>
                <a:close/>
                <a:moveTo>
                  <a:pt x="59874" y="0"/>
                </a:moveTo>
                <a:lnTo>
                  <a:pt x="116151" y="28787"/>
                </a:lnTo>
                <a:lnTo>
                  <a:pt x="59874" y="57575"/>
                </a:lnTo>
                <a:lnTo>
                  <a:pt x="3596" y="28787"/>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1" name="Shape 421"/>
          <p:cNvSpPr/>
          <p:nvPr/>
        </p:nvSpPr>
        <p:spPr>
          <a:xfrm>
            <a:off x="1859661" y="3122509"/>
            <a:ext cx="141341" cy="164604"/>
          </a:xfrm>
          <a:custGeom>
            <a:avLst/>
            <a:gdLst/>
            <a:ahLst/>
            <a:cxnLst/>
            <a:rect l="0" t="0" r="0" b="0"/>
            <a:pathLst>
              <a:path w="120000" h="120000" extrusionOk="0">
                <a:moveTo>
                  <a:pt x="65369" y="74149"/>
                </a:moveTo>
                <a:lnTo>
                  <a:pt x="110194" y="74149"/>
                </a:lnTo>
                <a:lnTo>
                  <a:pt x="110194" y="120000"/>
                </a:lnTo>
                <a:lnTo>
                  <a:pt x="65369" y="120000"/>
                </a:lnTo>
                <a:close/>
                <a:moveTo>
                  <a:pt x="8871" y="74149"/>
                </a:moveTo>
                <a:lnTo>
                  <a:pt x="53696" y="74149"/>
                </a:lnTo>
                <a:lnTo>
                  <a:pt x="53696" y="120000"/>
                </a:lnTo>
                <a:lnTo>
                  <a:pt x="8871" y="120000"/>
                </a:lnTo>
                <a:close/>
                <a:moveTo>
                  <a:pt x="33612" y="8887"/>
                </a:moveTo>
                <a:cubicBezTo>
                  <a:pt x="30538" y="8586"/>
                  <a:pt x="27521" y="9589"/>
                  <a:pt x="24915" y="12428"/>
                </a:cubicBezTo>
                <a:cubicBezTo>
                  <a:pt x="16155" y="22598"/>
                  <a:pt x="30550" y="30943"/>
                  <a:pt x="46484" y="32301"/>
                </a:cubicBezTo>
                <a:cubicBezTo>
                  <a:pt x="48761" y="32495"/>
                  <a:pt x="51068" y="32546"/>
                  <a:pt x="53345" y="32440"/>
                </a:cubicBezTo>
                <a:cubicBezTo>
                  <a:pt x="52577" y="22430"/>
                  <a:pt x="42834" y="9791"/>
                  <a:pt x="33612" y="8887"/>
                </a:cubicBezTo>
                <a:close/>
                <a:moveTo>
                  <a:pt x="86387" y="8887"/>
                </a:moveTo>
                <a:cubicBezTo>
                  <a:pt x="77165" y="9790"/>
                  <a:pt x="67422" y="22430"/>
                  <a:pt x="66655" y="32440"/>
                </a:cubicBezTo>
                <a:cubicBezTo>
                  <a:pt x="68931" y="32546"/>
                  <a:pt x="71238" y="32495"/>
                  <a:pt x="73515" y="32301"/>
                </a:cubicBezTo>
                <a:cubicBezTo>
                  <a:pt x="89449" y="30943"/>
                  <a:pt x="103844" y="22598"/>
                  <a:pt x="95085" y="12428"/>
                </a:cubicBezTo>
                <a:cubicBezTo>
                  <a:pt x="92478" y="9589"/>
                  <a:pt x="89461" y="8586"/>
                  <a:pt x="86387" y="8887"/>
                </a:cubicBezTo>
                <a:close/>
                <a:moveTo>
                  <a:pt x="87956" y="87"/>
                </a:moveTo>
                <a:cubicBezTo>
                  <a:pt x="93292" y="-433"/>
                  <a:pt x="98532" y="1339"/>
                  <a:pt x="103067" y="6340"/>
                </a:cubicBezTo>
                <a:cubicBezTo>
                  <a:pt x="118006" y="23896"/>
                  <a:pt x="94328" y="38301"/>
                  <a:pt x="67322" y="40899"/>
                </a:cubicBezTo>
                <a:lnTo>
                  <a:pt x="113917" y="40899"/>
                </a:lnTo>
                <a:cubicBezTo>
                  <a:pt x="117276" y="40899"/>
                  <a:pt x="120000" y="44068"/>
                  <a:pt x="120000" y="47976"/>
                </a:cubicBezTo>
                <a:lnTo>
                  <a:pt x="120000" y="64804"/>
                </a:lnTo>
                <a:lnTo>
                  <a:pt x="66303" y="64804"/>
                </a:lnTo>
                <a:lnTo>
                  <a:pt x="66303" y="41103"/>
                </a:lnTo>
                <a:lnTo>
                  <a:pt x="66150" y="41133"/>
                </a:lnTo>
                <a:lnTo>
                  <a:pt x="66215" y="41448"/>
                </a:lnTo>
                <a:cubicBezTo>
                  <a:pt x="64149" y="41549"/>
                  <a:pt x="62069" y="41575"/>
                  <a:pt x="59995" y="41331"/>
                </a:cubicBezTo>
                <a:cubicBezTo>
                  <a:pt x="57924" y="41575"/>
                  <a:pt x="55847" y="41549"/>
                  <a:pt x="53785" y="41448"/>
                </a:cubicBezTo>
                <a:lnTo>
                  <a:pt x="53867" y="41137"/>
                </a:lnTo>
                <a:lnTo>
                  <a:pt x="53696" y="41103"/>
                </a:lnTo>
                <a:lnTo>
                  <a:pt x="53696" y="64804"/>
                </a:lnTo>
                <a:lnTo>
                  <a:pt x="0" y="64804"/>
                </a:lnTo>
                <a:lnTo>
                  <a:pt x="0" y="47976"/>
                </a:lnTo>
                <a:cubicBezTo>
                  <a:pt x="0" y="44068"/>
                  <a:pt x="2723" y="40899"/>
                  <a:pt x="6082" y="40899"/>
                </a:cubicBezTo>
                <a:lnTo>
                  <a:pt x="52677" y="40899"/>
                </a:lnTo>
                <a:cubicBezTo>
                  <a:pt x="25670" y="38301"/>
                  <a:pt x="1993" y="23896"/>
                  <a:pt x="16932" y="6340"/>
                </a:cubicBezTo>
                <a:cubicBezTo>
                  <a:pt x="30506" y="-8625"/>
                  <a:pt x="50389" y="5319"/>
                  <a:pt x="60254" y="23127"/>
                </a:cubicBezTo>
                <a:cubicBezTo>
                  <a:pt x="66431" y="11157"/>
                  <a:pt x="77382" y="1117"/>
                  <a:pt x="87956" y="87"/>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2" name="Shape 422"/>
          <p:cNvSpPr/>
          <p:nvPr/>
        </p:nvSpPr>
        <p:spPr>
          <a:xfrm>
            <a:off x="1859661" y="1804808"/>
            <a:ext cx="1169841" cy="233541"/>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a:solidFill>
                  <a:srgbClr val="F2F2F2"/>
                </a:solidFill>
                <a:latin typeface="Calibri"/>
                <a:ea typeface="Calibri"/>
                <a:cs typeface="Calibri"/>
                <a:sym typeface="Calibri"/>
              </a:rPr>
              <a:t>Login Server</a:t>
            </a:r>
          </a:p>
        </p:txBody>
      </p:sp>
      <p:sp>
        <p:nvSpPr>
          <p:cNvPr id="423" name="Shape 423"/>
          <p:cNvSpPr/>
          <p:nvPr/>
        </p:nvSpPr>
        <p:spPr>
          <a:xfrm>
            <a:off x="2686219" y="1873100"/>
            <a:ext cx="224904" cy="108636"/>
          </a:xfrm>
          <a:custGeom>
            <a:avLst/>
            <a:gdLst/>
            <a:ahLst/>
            <a:cxnLst/>
            <a:rect l="0" t="0" r="0" b="0"/>
            <a:pathLst>
              <a:path w="120000" h="120000" extrusionOk="0">
                <a:moveTo>
                  <a:pt x="102275" y="40290"/>
                </a:moveTo>
                <a:cubicBezTo>
                  <a:pt x="96763" y="40290"/>
                  <a:pt x="92294" y="49114"/>
                  <a:pt x="92294" y="60000"/>
                </a:cubicBezTo>
                <a:cubicBezTo>
                  <a:pt x="92294" y="70885"/>
                  <a:pt x="96763" y="79709"/>
                  <a:pt x="102275" y="79709"/>
                </a:cubicBezTo>
                <a:cubicBezTo>
                  <a:pt x="107787" y="79709"/>
                  <a:pt x="112256" y="70885"/>
                  <a:pt x="112256" y="60000"/>
                </a:cubicBezTo>
                <a:cubicBezTo>
                  <a:pt x="112256" y="49114"/>
                  <a:pt x="107787" y="40290"/>
                  <a:pt x="102275" y="40290"/>
                </a:cubicBezTo>
                <a:close/>
                <a:moveTo>
                  <a:pt x="89615" y="0"/>
                </a:moveTo>
                <a:cubicBezTo>
                  <a:pt x="106396" y="0"/>
                  <a:pt x="120000" y="26862"/>
                  <a:pt x="120000" y="60000"/>
                </a:cubicBezTo>
                <a:cubicBezTo>
                  <a:pt x="120000" y="93137"/>
                  <a:pt x="106396" y="120000"/>
                  <a:pt x="89615" y="120000"/>
                </a:cubicBezTo>
                <a:cubicBezTo>
                  <a:pt x="76702" y="120000"/>
                  <a:pt x="65671" y="104092"/>
                  <a:pt x="61344" y="81604"/>
                </a:cubicBezTo>
                <a:lnTo>
                  <a:pt x="10941" y="81604"/>
                </a:lnTo>
                <a:lnTo>
                  <a:pt x="10940" y="81605"/>
                </a:lnTo>
                <a:lnTo>
                  <a:pt x="0" y="60000"/>
                </a:lnTo>
                <a:lnTo>
                  <a:pt x="10911" y="38453"/>
                </a:lnTo>
                <a:lnTo>
                  <a:pt x="21477" y="59317"/>
                </a:lnTo>
                <a:lnTo>
                  <a:pt x="32072" y="38394"/>
                </a:lnTo>
                <a:lnTo>
                  <a:pt x="32210" y="38394"/>
                </a:lnTo>
                <a:lnTo>
                  <a:pt x="42805" y="59317"/>
                </a:lnTo>
                <a:lnTo>
                  <a:pt x="53401" y="38394"/>
                </a:lnTo>
                <a:lnTo>
                  <a:pt x="61344" y="38394"/>
                </a:lnTo>
                <a:cubicBezTo>
                  <a:pt x="65671" y="15907"/>
                  <a:pt x="76702" y="0"/>
                  <a:pt x="89615" y="0"/>
                </a:cubicBezTo>
                <a:close/>
              </a:path>
            </a:pathLst>
          </a:custGeom>
          <a:solidFill>
            <a:schemeClr val="lt1"/>
          </a:solidFill>
          <a:ln>
            <a:noFill/>
          </a:ln>
        </p:spPr>
        <p:txBody>
          <a:bodyPr lIns="91425" tIns="45700" rIns="91425" bIns="45700" anchor="ctr" anchorCtr="0">
            <a:noAutofit/>
          </a:bodyPr>
          <a:lstStyle/>
          <a:p>
            <a:pPr marL="0" marR="0" lvl="0" indent="0" algn="r" rtl="0">
              <a:spcBef>
                <a:spcPts val="0"/>
              </a:spcBef>
              <a:buNone/>
            </a:pPr>
            <a:endParaRPr sz="900" b="0" i="0" u="none" strike="noStrike" cap="none">
              <a:solidFill>
                <a:srgbClr val="FFFFFF"/>
              </a:solidFill>
              <a:latin typeface="Arial"/>
              <a:ea typeface="Arial"/>
              <a:cs typeface="Arial"/>
              <a:sym typeface="Arial"/>
            </a:endParaRPr>
          </a:p>
        </p:txBody>
      </p:sp>
      <p:sp>
        <p:nvSpPr>
          <p:cNvPr id="424" name="Shape 424"/>
          <p:cNvSpPr/>
          <p:nvPr/>
        </p:nvSpPr>
        <p:spPr>
          <a:xfrm>
            <a:off x="337918" y="2073040"/>
            <a:ext cx="960632" cy="196142"/>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800" b="0" i="0" u="none" strike="noStrike" cap="none" dirty="0" smtClean="0">
                <a:solidFill>
                  <a:srgbClr val="F2F2F2"/>
                </a:solidFill>
                <a:latin typeface="Calibri"/>
                <a:ea typeface="Calibri"/>
                <a:cs typeface="Calibri"/>
                <a:sym typeface="Calibri"/>
              </a:rPr>
              <a:t>Cloud Controller</a:t>
            </a:r>
            <a:endParaRPr lang="en-US" sz="800" b="0" i="0" u="none" strike="noStrike" cap="none" dirty="0">
              <a:solidFill>
                <a:srgbClr val="F2F2F2"/>
              </a:solidFill>
              <a:latin typeface="Calibri"/>
              <a:ea typeface="Calibri"/>
              <a:cs typeface="Calibri"/>
              <a:sym typeface="Calibri"/>
            </a:endParaRPr>
          </a:p>
        </p:txBody>
      </p:sp>
      <p:sp>
        <p:nvSpPr>
          <p:cNvPr id="425" name="Shape 425"/>
          <p:cNvSpPr/>
          <p:nvPr/>
        </p:nvSpPr>
        <p:spPr>
          <a:xfrm>
            <a:off x="2236518" y="2649108"/>
            <a:ext cx="795809" cy="705329"/>
          </a:xfrm>
          <a:prstGeom prst="roundRect">
            <a:avLst>
              <a:gd name="adj" fmla="val 2039"/>
            </a:avLst>
          </a:prstGeom>
          <a:solidFill>
            <a:srgbClr val="33928A"/>
          </a:solidFill>
          <a:ln>
            <a:noFill/>
          </a:ln>
        </p:spPr>
        <p:txBody>
          <a:bodyPr lIns="91425" tIns="0" rIns="91425" bIns="0" anchor="t"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Blob Store</a:t>
            </a:r>
          </a:p>
        </p:txBody>
      </p:sp>
      <p:sp>
        <p:nvSpPr>
          <p:cNvPr id="426" name="Shape 426"/>
          <p:cNvSpPr/>
          <p:nvPr/>
        </p:nvSpPr>
        <p:spPr>
          <a:xfrm>
            <a:off x="342048" y="2355727"/>
            <a:ext cx="2687452"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dirty="0" smtClean="0">
                <a:solidFill>
                  <a:srgbClr val="F2F2F2"/>
                </a:solidFill>
                <a:latin typeface="Calibri"/>
                <a:ea typeface="Calibri"/>
                <a:cs typeface="Calibri"/>
                <a:sym typeface="Calibri"/>
              </a:rPr>
              <a:t>Brain / BBS</a:t>
            </a:r>
            <a:endParaRPr lang="en-US" sz="1000" b="0" i="0" u="none" strike="noStrike" cap="none" dirty="0">
              <a:solidFill>
                <a:srgbClr val="F2F2F2"/>
              </a:solidFill>
              <a:latin typeface="Calibri"/>
              <a:ea typeface="Calibri"/>
              <a:cs typeface="Calibri"/>
              <a:sym typeface="Calibri"/>
            </a:endParaRPr>
          </a:p>
        </p:txBody>
      </p:sp>
      <p:sp>
        <p:nvSpPr>
          <p:cNvPr id="427" name="Shape 427"/>
          <p:cNvSpPr/>
          <p:nvPr/>
        </p:nvSpPr>
        <p:spPr>
          <a:xfrm>
            <a:off x="337917" y="3412351"/>
            <a:ext cx="88919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Sys Log </a:t>
            </a:r>
          </a:p>
        </p:txBody>
      </p:sp>
      <p:sp>
        <p:nvSpPr>
          <p:cNvPr id="428" name="Shape 428"/>
          <p:cNvSpPr/>
          <p:nvPr/>
        </p:nvSpPr>
        <p:spPr>
          <a:xfrm rot="-10345447">
            <a:off x="2516227" y="2377410"/>
            <a:ext cx="205847" cy="173258"/>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29" name="Shape 429"/>
          <p:cNvSpPr/>
          <p:nvPr/>
        </p:nvSpPr>
        <p:spPr>
          <a:xfrm rot="-5400000">
            <a:off x="3093801" y="2525951"/>
            <a:ext cx="2484393" cy="289988"/>
          </a:xfrm>
          <a:prstGeom prst="roundRect">
            <a:avLst>
              <a:gd name="adj" fmla="val 17740"/>
            </a:avLst>
          </a:prstGeom>
          <a:solidFill>
            <a:srgbClr val="137DA0"/>
          </a:solidFill>
          <a:ln>
            <a:noFill/>
          </a:ln>
        </p:spPr>
        <p:txBody>
          <a:bodyPr lIns="91425" tIns="0" rIns="91425" bIns="0" anchor="ctr" anchorCtr="0">
            <a:noAutofit/>
          </a:bodyPr>
          <a:lstStyle/>
          <a:p>
            <a:pPr marL="0" marR="0" lvl="0" indent="0" algn="ctr" rtl="0">
              <a:spcBef>
                <a:spcPts val="0"/>
              </a:spcBef>
              <a:buSzPct val="25000"/>
              <a:buNone/>
            </a:pPr>
            <a:r>
              <a:rPr lang="en-US" sz="1200" b="1" i="0" u="none" strike="noStrike" cap="none" dirty="0">
                <a:solidFill>
                  <a:srgbClr val="F2F2F2"/>
                </a:solidFill>
                <a:latin typeface="Calibri"/>
                <a:ea typeface="Calibri"/>
                <a:cs typeface="Calibri"/>
                <a:sym typeface="Calibri"/>
              </a:rPr>
              <a:t>Service Brokers</a:t>
            </a:r>
          </a:p>
        </p:txBody>
      </p:sp>
      <p:sp>
        <p:nvSpPr>
          <p:cNvPr id="430" name="Shape 430"/>
          <p:cNvSpPr/>
          <p:nvPr/>
        </p:nvSpPr>
        <p:spPr>
          <a:xfrm rot="-5400000">
            <a:off x="4265612" y="1751323"/>
            <a:ext cx="159793" cy="152418"/>
          </a:xfrm>
          <a:custGeom>
            <a:avLst/>
            <a:gdLst/>
            <a:ahLst/>
            <a:cxnLst/>
            <a:rect l="0" t="0" r="0" b="0"/>
            <a:pathLst>
              <a:path w="120000" h="120000" extrusionOk="0">
                <a:moveTo>
                  <a:pt x="25661" y="84323"/>
                </a:moveTo>
                <a:cubicBezTo>
                  <a:pt x="19756" y="84323"/>
                  <a:pt x="14969" y="89110"/>
                  <a:pt x="14969" y="95015"/>
                </a:cubicBezTo>
                <a:lnTo>
                  <a:pt x="14969" y="95015"/>
                </a:lnTo>
                <a:cubicBezTo>
                  <a:pt x="14969" y="100920"/>
                  <a:pt x="19756" y="105708"/>
                  <a:pt x="25661" y="105708"/>
                </a:cubicBezTo>
                <a:cubicBezTo>
                  <a:pt x="31566" y="105708"/>
                  <a:pt x="36354" y="100920"/>
                  <a:pt x="36354" y="95015"/>
                </a:cubicBezTo>
                <a:lnTo>
                  <a:pt x="36354" y="84323"/>
                </a:lnTo>
                <a:close/>
                <a:moveTo>
                  <a:pt x="84316" y="83607"/>
                </a:moveTo>
                <a:lnTo>
                  <a:pt x="84316" y="94299"/>
                </a:lnTo>
                <a:cubicBezTo>
                  <a:pt x="84316" y="100204"/>
                  <a:pt x="89103" y="104992"/>
                  <a:pt x="95008" y="104992"/>
                </a:cubicBezTo>
                <a:lnTo>
                  <a:pt x="95008" y="104992"/>
                </a:lnTo>
                <a:cubicBezTo>
                  <a:pt x="100914" y="104992"/>
                  <a:pt x="105701" y="100204"/>
                  <a:pt x="105701" y="94299"/>
                </a:cubicBezTo>
                <a:cubicBezTo>
                  <a:pt x="105701" y="88394"/>
                  <a:pt x="100914" y="83607"/>
                  <a:pt x="95008" y="83607"/>
                </a:cubicBezTo>
                <a:close/>
                <a:moveTo>
                  <a:pt x="49735" y="49517"/>
                </a:moveTo>
                <a:lnTo>
                  <a:pt x="49735" y="49645"/>
                </a:lnTo>
                <a:lnTo>
                  <a:pt x="49627" y="49645"/>
                </a:lnTo>
                <a:lnTo>
                  <a:pt x="49627" y="70372"/>
                </a:lnTo>
                <a:lnTo>
                  <a:pt x="70366" y="70372"/>
                </a:lnTo>
                <a:lnTo>
                  <a:pt x="70366" y="70334"/>
                </a:lnTo>
                <a:lnTo>
                  <a:pt x="70481" y="70334"/>
                </a:lnTo>
                <a:lnTo>
                  <a:pt x="70481" y="49627"/>
                </a:lnTo>
                <a:lnTo>
                  <a:pt x="70372" y="49627"/>
                </a:lnTo>
                <a:lnTo>
                  <a:pt x="70372" y="49517"/>
                </a:lnTo>
                <a:close/>
                <a:moveTo>
                  <a:pt x="25092" y="14987"/>
                </a:moveTo>
                <a:cubicBezTo>
                  <a:pt x="19187" y="14987"/>
                  <a:pt x="14400" y="19774"/>
                  <a:pt x="14400" y="25680"/>
                </a:cubicBezTo>
                <a:cubicBezTo>
                  <a:pt x="14400" y="31585"/>
                  <a:pt x="19187" y="36372"/>
                  <a:pt x="25092" y="36372"/>
                </a:cubicBezTo>
                <a:lnTo>
                  <a:pt x="35784" y="36372"/>
                </a:lnTo>
                <a:lnTo>
                  <a:pt x="35784" y="25680"/>
                </a:lnTo>
                <a:cubicBezTo>
                  <a:pt x="35784" y="19774"/>
                  <a:pt x="30997" y="14987"/>
                  <a:pt x="25092" y="14987"/>
                </a:cubicBezTo>
                <a:close/>
                <a:moveTo>
                  <a:pt x="94338" y="14291"/>
                </a:moveTo>
                <a:cubicBezTo>
                  <a:pt x="88433" y="14291"/>
                  <a:pt x="83645" y="19079"/>
                  <a:pt x="83645" y="24984"/>
                </a:cubicBezTo>
                <a:lnTo>
                  <a:pt x="83645" y="35676"/>
                </a:lnTo>
                <a:lnTo>
                  <a:pt x="94338" y="35676"/>
                </a:lnTo>
                <a:cubicBezTo>
                  <a:pt x="100243" y="35676"/>
                  <a:pt x="105030" y="30889"/>
                  <a:pt x="105030" y="24984"/>
                </a:cubicBezTo>
                <a:lnTo>
                  <a:pt x="105030" y="24984"/>
                </a:lnTo>
                <a:cubicBezTo>
                  <a:pt x="105030" y="19079"/>
                  <a:pt x="100243" y="14291"/>
                  <a:pt x="94338" y="14291"/>
                </a:cubicBezTo>
                <a:close/>
                <a:moveTo>
                  <a:pt x="95186" y="0"/>
                </a:moveTo>
                <a:cubicBezTo>
                  <a:pt x="108890" y="0"/>
                  <a:pt x="120000" y="11109"/>
                  <a:pt x="120000" y="24813"/>
                </a:cubicBezTo>
                <a:lnTo>
                  <a:pt x="119999" y="24813"/>
                </a:lnTo>
                <a:cubicBezTo>
                  <a:pt x="119999" y="38518"/>
                  <a:pt x="108890" y="49627"/>
                  <a:pt x="95186" y="49627"/>
                </a:cubicBezTo>
                <a:lnTo>
                  <a:pt x="83655" y="49627"/>
                </a:lnTo>
                <a:lnTo>
                  <a:pt x="83655" y="70334"/>
                </a:lnTo>
                <a:lnTo>
                  <a:pt x="95179" y="70334"/>
                </a:lnTo>
                <a:cubicBezTo>
                  <a:pt x="108883" y="70334"/>
                  <a:pt x="119993" y="81443"/>
                  <a:pt x="119993" y="95147"/>
                </a:cubicBezTo>
                <a:cubicBezTo>
                  <a:pt x="119993" y="108852"/>
                  <a:pt x="108883" y="119961"/>
                  <a:pt x="95179" y="119961"/>
                </a:cubicBezTo>
                <a:lnTo>
                  <a:pt x="95179" y="119961"/>
                </a:lnTo>
                <a:cubicBezTo>
                  <a:pt x="81475" y="119961"/>
                  <a:pt x="70366" y="108852"/>
                  <a:pt x="70366" y="95147"/>
                </a:cubicBezTo>
                <a:lnTo>
                  <a:pt x="70366" y="84331"/>
                </a:lnTo>
                <a:lnTo>
                  <a:pt x="49627" y="84331"/>
                </a:lnTo>
                <a:lnTo>
                  <a:pt x="49627" y="95186"/>
                </a:lnTo>
                <a:cubicBezTo>
                  <a:pt x="49627" y="108890"/>
                  <a:pt x="38517" y="120000"/>
                  <a:pt x="24813" y="120000"/>
                </a:cubicBezTo>
                <a:cubicBezTo>
                  <a:pt x="11109" y="120000"/>
                  <a:pt x="0" y="108890"/>
                  <a:pt x="0" y="95186"/>
                </a:cubicBezTo>
                <a:lnTo>
                  <a:pt x="0" y="95186"/>
                </a:lnTo>
                <a:cubicBezTo>
                  <a:pt x="0" y="81481"/>
                  <a:pt x="11109" y="70372"/>
                  <a:pt x="24813" y="70372"/>
                </a:cubicBezTo>
                <a:lnTo>
                  <a:pt x="36396" y="70372"/>
                </a:lnTo>
                <a:lnTo>
                  <a:pt x="36396" y="49645"/>
                </a:lnTo>
                <a:lnTo>
                  <a:pt x="24921" y="49645"/>
                </a:lnTo>
                <a:cubicBezTo>
                  <a:pt x="11217" y="49645"/>
                  <a:pt x="108" y="38536"/>
                  <a:pt x="108" y="24831"/>
                </a:cubicBezTo>
                <a:cubicBezTo>
                  <a:pt x="108" y="11127"/>
                  <a:pt x="11217" y="18"/>
                  <a:pt x="24921" y="18"/>
                </a:cubicBezTo>
                <a:lnTo>
                  <a:pt x="24921" y="18"/>
                </a:lnTo>
                <a:cubicBezTo>
                  <a:pt x="38625" y="18"/>
                  <a:pt x="49735" y="11127"/>
                  <a:pt x="49735" y="24832"/>
                </a:cubicBezTo>
                <a:lnTo>
                  <a:pt x="49735" y="37072"/>
                </a:lnTo>
                <a:lnTo>
                  <a:pt x="70372" y="37072"/>
                </a:lnTo>
                <a:lnTo>
                  <a:pt x="70372" y="24813"/>
                </a:lnTo>
                <a:cubicBezTo>
                  <a:pt x="70372" y="11109"/>
                  <a:pt x="81482" y="0"/>
                  <a:pt x="95186"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000" b="0" i="0" u="none" strike="noStrike" cap="none">
              <a:solidFill>
                <a:srgbClr val="FFFFFF"/>
              </a:solidFill>
              <a:latin typeface="Arial"/>
              <a:ea typeface="Arial"/>
              <a:cs typeface="Arial"/>
              <a:sym typeface="Arial"/>
            </a:endParaRPr>
          </a:p>
        </p:txBody>
      </p:sp>
      <p:sp>
        <p:nvSpPr>
          <p:cNvPr id="431" name="Shape 431"/>
          <p:cNvSpPr/>
          <p:nvPr/>
        </p:nvSpPr>
        <p:spPr>
          <a:xfrm>
            <a:off x="1298550" y="3412351"/>
            <a:ext cx="867795"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Collector</a:t>
            </a:r>
          </a:p>
        </p:txBody>
      </p:sp>
      <p:sp>
        <p:nvSpPr>
          <p:cNvPr id="432" name="Shape 432"/>
          <p:cNvSpPr/>
          <p:nvPr/>
        </p:nvSpPr>
        <p:spPr>
          <a:xfrm>
            <a:off x="2236518" y="3412351"/>
            <a:ext cx="784488" cy="213790"/>
          </a:xfrm>
          <a:prstGeom prst="roundRect">
            <a:avLst>
              <a:gd name="adj" fmla="val 17740"/>
            </a:avLst>
          </a:prstGeom>
          <a:solidFill>
            <a:srgbClr val="33928A"/>
          </a:solidFill>
          <a:ln>
            <a:noFill/>
          </a:ln>
        </p:spPr>
        <p:txBody>
          <a:bodyPr lIns="91425" tIns="0" rIns="91425" bIns="0" anchor="ctr" anchorCtr="0">
            <a:noAutofit/>
          </a:bodyPr>
          <a:lstStyle/>
          <a:p>
            <a:pPr marL="0" marR="0" lvl="0" indent="0" algn="ctr" rtl="0">
              <a:spcBef>
                <a:spcPts val="0"/>
              </a:spcBef>
              <a:buSzPct val="25000"/>
              <a:buNone/>
            </a:pPr>
            <a:r>
              <a:rPr lang="en-US" sz="1000" b="0" i="0" u="none" strike="noStrike" cap="none">
                <a:solidFill>
                  <a:srgbClr val="F2F2F2"/>
                </a:solidFill>
                <a:latin typeface="Calibri"/>
                <a:ea typeface="Calibri"/>
                <a:cs typeface="Calibri"/>
                <a:sym typeface="Calibri"/>
              </a:rPr>
              <a:t>App Log </a:t>
            </a:r>
          </a:p>
        </p:txBody>
      </p:sp>
      <p:sp>
        <p:nvSpPr>
          <p:cNvPr id="433" name="Shape 433"/>
          <p:cNvSpPr/>
          <p:nvPr/>
        </p:nvSpPr>
        <p:spPr>
          <a:xfrm>
            <a:off x="3535173" y="1452008"/>
            <a:ext cx="630439"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ROUTING</a:t>
            </a:r>
          </a:p>
        </p:txBody>
      </p:sp>
      <p:sp>
        <p:nvSpPr>
          <p:cNvPr id="434" name="Shape 434"/>
          <p:cNvSpPr/>
          <p:nvPr/>
        </p:nvSpPr>
        <p:spPr>
          <a:xfrm>
            <a:off x="3137267" y="1776005"/>
            <a:ext cx="1034394"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AUTHENTICATION</a:t>
            </a:r>
          </a:p>
        </p:txBody>
      </p:sp>
      <p:sp>
        <p:nvSpPr>
          <p:cNvPr id="435" name="Shape 435"/>
          <p:cNvSpPr/>
          <p:nvPr/>
        </p:nvSpPr>
        <p:spPr>
          <a:xfrm>
            <a:off x="3297635" y="2038350"/>
            <a:ext cx="867976"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LIFECYCLE</a:t>
            </a:r>
          </a:p>
        </p:txBody>
      </p:sp>
      <p:sp>
        <p:nvSpPr>
          <p:cNvPr id="436" name="Shape 436"/>
          <p:cNvSpPr/>
          <p:nvPr/>
        </p:nvSpPr>
        <p:spPr>
          <a:xfrm>
            <a:off x="3318850" y="2659617"/>
            <a:ext cx="846763" cy="3693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APP STORAGE</a:t>
            </a:r>
          </a:p>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&amp; EXECUTION</a:t>
            </a:r>
          </a:p>
        </p:txBody>
      </p:sp>
      <p:sp>
        <p:nvSpPr>
          <p:cNvPr id="437" name="Shape 437"/>
          <p:cNvSpPr/>
          <p:nvPr/>
        </p:nvSpPr>
        <p:spPr>
          <a:xfrm>
            <a:off x="3403866" y="2340917"/>
            <a:ext cx="761747"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MESSAGING</a:t>
            </a:r>
          </a:p>
        </p:txBody>
      </p:sp>
      <p:sp>
        <p:nvSpPr>
          <p:cNvPr id="438" name="Shape 438"/>
          <p:cNvSpPr/>
          <p:nvPr/>
        </p:nvSpPr>
        <p:spPr>
          <a:xfrm>
            <a:off x="2985482" y="3379703"/>
            <a:ext cx="1180131" cy="230832"/>
          </a:xfrm>
          <a:prstGeom prst="rect">
            <a:avLst/>
          </a:prstGeom>
          <a:noFill/>
          <a:ln>
            <a:noFill/>
          </a:ln>
        </p:spPr>
        <p:txBody>
          <a:bodyPr lIns="91425" tIns="45700" rIns="91425" bIns="45700" anchor="t" anchorCtr="0">
            <a:noAutofit/>
          </a:bodyPr>
          <a:lstStyle/>
          <a:p>
            <a:pPr marL="0" marR="0" lvl="0" indent="0" algn="r" rtl="0">
              <a:spcBef>
                <a:spcPts val="0"/>
              </a:spcBef>
              <a:buSzPct val="25000"/>
              <a:buNone/>
            </a:pPr>
            <a:r>
              <a:rPr lang="en-US" sz="900" b="0" i="0" u="none" strike="noStrike" cap="none">
                <a:solidFill>
                  <a:srgbClr val="3F3F3F"/>
                </a:solidFill>
                <a:latin typeface="Calibri"/>
                <a:ea typeface="Calibri"/>
                <a:cs typeface="Calibri"/>
                <a:sym typeface="Calibri"/>
              </a:rPr>
              <a:t>METRICS &amp; LOGGING</a:t>
            </a:r>
          </a:p>
        </p:txBody>
      </p:sp>
      <p:sp>
        <p:nvSpPr>
          <p:cNvPr id="448" name="Shape 448"/>
          <p:cNvSpPr/>
          <p:nvPr/>
        </p:nvSpPr>
        <p:spPr>
          <a:xfrm>
            <a:off x="265193" y="3959594"/>
            <a:ext cx="4230606" cy="316055"/>
          </a:xfrm>
          <a:prstGeom prst="roundRect">
            <a:avLst>
              <a:gd name="adj" fmla="val 8346"/>
            </a:avLst>
          </a:prstGeom>
          <a:solidFill>
            <a:schemeClr val="accent4"/>
          </a:solidFill>
          <a:ln>
            <a:noFill/>
          </a:ln>
        </p:spPr>
        <p:txBody>
          <a:bodyPr lIns="91425" tIns="45700" rIns="91425" bIns="45700" anchor="ctr" anchorCtr="0">
            <a:noAutofit/>
          </a:bodyPr>
          <a:lstStyle/>
          <a:p>
            <a:pPr marL="0" marR="0" lvl="0" indent="0" algn="ctr" rtl="0">
              <a:spcBef>
                <a:spcPts val="0"/>
              </a:spcBef>
              <a:buSzPct val="25000"/>
              <a:buNone/>
            </a:pPr>
            <a:r>
              <a:rPr lang="en-US" sz="1200" b="1" i="0" u="none" strike="noStrike" cap="none" dirty="0">
                <a:solidFill>
                  <a:srgbClr val="FFFFFF"/>
                </a:solidFill>
                <a:latin typeface="Arial"/>
                <a:ea typeface="Arial"/>
                <a:cs typeface="Arial"/>
                <a:sym typeface="Arial"/>
              </a:rPr>
              <a:t>Pivotal CF </a:t>
            </a:r>
            <a:r>
              <a:rPr lang="en-US" sz="1200" b="1" i="0" u="none" strike="noStrike" cap="none" dirty="0" smtClean="0">
                <a:solidFill>
                  <a:srgbClr val="FFFFFF"/>
                </a:solidFill>
                <a:latin typeface="Arial"/>
                <a:ea typeface="Arial"/>
                <a:cs typeface="Arial"/>
                <a:sym typeface="Arial"/>
              </a:rPr>
              <a:t>Ops Manager / BOSH</a:t>
            </a:r>
            <a:endParaRPr lang="en-US" sz="1200" b="1" i="0" u="none" strike="noStrike" cap="none" dirty="0">
              <a:solidFill>
                <a:srgbClr val="FFFFFF"/>
              </a:solidFill>
              <a:latin typeface="Arial"/>
              <a:ea typeface="Arial"/>
              <a:cs typeface="Arial"/>
              <a:sym typeface="Arial"/>
            </a:endParaRPr>
          </a:p>
        </p:txBody>
      </p:sp>
      <p:sp>
        <p:nvSpPr>
          <p:cNvPr id="449" name="Shape 449"/>
          <p:cNvSpPr/>
          <p:nvPr/>
        </p:nvSpPr>
        <p:spPr>
          <a:xfrm rot="-2700000">
            <a:off x="3609416" y="4076988"/>
            <a:ext cx="270000" cy="98296"/>
          </a:xfrm>
          <a:custGeom>
            <a:avLst/>
            <a:gdLst/>
            <a:ahLst/>
            <a:cxnLst/>
            <a:rect l="0" t="0" r="0" b="0"/>
            <a:pathLst>
              <a:path w="120000" h="120000" extrusionOk="0">
                <a:moveTo>
                  <a:pt x="18701" y="0"/>
                </a:moveTo>
                <a:cubicBezTo>
                  <a:pt x="27010" y="0"/>
                  <a:pt x="34235" y="12740"/>
                  <a:pt x="37662" y="31892"/>
                </a:cubicBezTo>
                <a:lnTo>
                  <a:pt x="82337" y="31892"/>
                </a:lnTo>
                <a:cubicBezTo>
                  <a:pt x="85765" y="12740"/>
                  <a:pt x="92989" y="0"/>
                  <a:pt x="101298" y="0"/>
                </a:cubicBezTo>
                <a:cubicBezTo>
                  <a:pt x="109439" y="0"/>
                  <a:pt x="116540" y="12234"/>
                  <a:pt x="120000" y="30839"/>
                </a:cubicBezTo>
                <a:lnTo>
                  <a:pt x="101879" y="30839"/>
                </a:lnTo>
                <a:lnTo>
                  <a:pt x="96571" y="60000"/>
                </a:lnTo>
                <a:lnTo>
                  <a:pt x="101879" y="89160"/>
                </a:lnTo>
                <a:lnTo>
                  <a:pt x="120000" y="89160"/>
                </a:lnTo>
                <a:cubicBezTo>
                  <a:pt x="116540" y="107765"/>
                  <a:pt x="109439" y="120000"/>
                  <a:pt x="101298" y="120000"/>
                </a:cubicBezTo>
                <a:cubicBezTo>
                  <a:pt x="92989" y="120000"/>
                  <a:pt x="85765" y="107259"/>
                  <a:pt x="82337" y="88107"/>
                </a:cubicBezTo>
                <a:lnTo>
                  <a:pt x="37662" y="88107"/>
                </a:lnTo>
                <a:cubicBezTo>
                  <a:pt x="34235" y="107259"/>
                  <a:pt x="27010" y="120000"/>
                  <a:pt x="18701" y="120000"/>
                </a:cubicBezTo>
                <a:cubicBezTo>
                  <a:pt x="10560" y="120000"/>
                  <a:pt x="3459" y="107765"/>
                  <a:pt x="0" y="89160"/>
                </a:cubicBezTo>
                <a:lnTo>
                  <a:pt x="18120" y="89160"/>
                </a:lnTo>
                <a:lnTo>
                  <a:pt x="23428" y="60000"/>
                </a:lnTo>
                <a:lnTo>
                  <a:pt x="18120" y="30839"/>
                </a:lnTo>
                <a:lnTo>
                  <a:pt x="0" y="30839"/>
                </a:lnTo>
                <a:cubicBezTo>
                  <a:pt x="3459" y="12234"/>
                  <a:pt x="10560" y="0"/>
                  <a:pt x="18701"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200" b="0" i="0" u="none" strike="noStrike" cap="none">
              <a:solidFill>
                <a:srgbClr val="FFFFFF"/>
              </a:solidFill>
              <a:latin typeface="Arial"/>
              <a:ea typeface="Arial"/>
              <a:cs typeface="Arial"/>
              <a:sym typeface="Arial"/>
            </a:endParaRPr>
          </a:p>
        </p:txBody>
      </p:sp>
      <p:sp>
        <p:nvSpPr>
          <p:cNvPr id="450" name="Shape 450"/>
          <p:cNvSpPr/>
          <p:nvPr/>
        </p:nvSpPr>
        <p:spPr>
          <a:xfrm>
            <a:off x="1430038" y="2084142"/>
            <a:ext cx="703561" cy="185040"/>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err="1" smtClean="0">
                <a:solidFill>
                  <a:srgbClr val="F2F2F2"/>
                </a:solidFill>
                <a:latin typeface="Calibri"/>
                <a:ea typeface="Calibri"/>
                <a:cs typeface="Calibri"/>
                <a:sym typeface="Calibri"/>
              </a:rPr>
              <a:t>etcd</a:t>
            </a:r>
            <a:endParaRPr lang="en-US" sz="1000" b="0" i="0" u="none" strike="noStrike" cap="none" dirty="0">
              <a:solidFill>
                <a:srgbClr val="F2F2F2"/>
              </a:solidFill>
              <a:latin typeface="Calibri"/>
              <a:ea typeface="Calibri"/>
              <a:cs typeface="Calibri"/>
              <a:sym typeface="Calibri"/>
            </a:endParaRPr>
          </a:p>
        </p:txBody>
      </p:sp>
      <p:sp>
        <p:nvSpPr>
          <p:cNvPr id="451" name="Shape 451"/>
          <p:cNvSpPr/>
          <p:nvPr/>
        </p:nvSpPr>
        <p:spPr>
          <a:xfrm>
            <a:off x="2177911" y="2076925"/>
            <a:ext cx="861588" cy="182806"/>
          </a:xfrm>
          <a:prstGeom prst="roundRect">
            <a:avLst>
              <a:gd name="adj" fmla="val 9038"/>
            </a:avLst>
          </a:prstGeom>
          <a:solidFill>
            <a:srgbClr val="33928A"/>
          </a:solidFill>
          <a:ln>
            <a:noFill/>
          </a:ln>
        </p:spPr>
        <p:txBody>
          <a:bodyPr lIns="91425" tIns="0" rIns="91425" bIns="0" anchor="ctr" anchorCtr="0">
            <a:noAutofit/>
          </a:bodyPr>
          <a:lstStyle/>
          <a:p>
            <a:pPr marL="0" marR="0" lvl="0" indent="0" algn="l" rtl="0">
              <a:spcBef>
                <a:spcPts val="0"/>
              </a:spcBef>
              <a:buSzPct val="25000"/>
              <a:buNone/>
            </a:pPr>
            <a:r>
              <a:rPr lang="en-US" sz="1000" b="0" i="0" u="none" strike="noStrike" cap="none" dirty="0" smtClean="0">
                <a:solidFill>
                  <a:srgbClr val="F2F2F2"/>
                </a:solidFill>
                <a:latin typeface="Calibri"/>
                <a:ea typeface="Calibri"/>
                <a:cs typeface="Calibri"/>
                <a:sym typeface="Calibri"/>
              </a:rPr>
              <a:t>Auctioneer</a:t>
            </a:r>
            <a:endParaRPr lang="en-US" sz="1000" b="0" i="0" u="none" strike="noStrike" cap="none" dirty="0">
              <a:solidFill>
                <a:srgbClr val="F2F2F2"/>
              </a:solidFill>
              <a:latin typeface="Calibri"/>
              <a:ea typeface="Calibri"/>
              <a:cs typeface="Calibri"/>
              <a:sym typeface="Calibri"/>
            </a:endParaRPr>
          </a:p>
        </p:txBody>
      </p:sp>
      <p:sp>
        <p:nvSpPr>
          <p:cNvPr id="452" name="Shape 452"/>
          <p:cNvSpPr/>
          <p:nvPr/>
        </p:nvSpPr>
        <p:spPr>
          <a:xfrm>
            <a:off x="1981200" y="2114550"/>
            <a:ext cx="134438" cy="140217"/>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59" name="Shape 1102"/>
          <p:cNvSpPr txBox="1"/>
          <p:nvPr/>
        </p:nvSpPr>
        <p:spPr>
          <a:xfrm>
            <a:off x="5405050" y="1155739"/>
            <a:ext cx="3385576" cy="3007756"/>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Turnkey, Fully automated Cloud Native Platform</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Scalable runtime environment, extensible to modern framework and languages</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Instant scalable with updates and upgrades with no downtime</a:t>
            </a:r>
          </a:p>
          <a:p>
            <a:pPr marL="285750" marR="0" lvl="0" indent="-285750" algn="l" rtl="0">
              <a:lnSpc>
                <a:spcPct val="100000"/>
              </a:lnSpc>
              <a:spcBef>
                <a:spcPts val="1200"/>
              </a:spcBef>
              <a:spcAft>
                <a:spcPts val="0"/>
              </a:spcAft>
              <a:buFont typeface="Arial"/>
              <a:buChar char="•"/>
            </a:pPr>
            <a:r>
              <a:rPr lang="en-US" dirty="0" smtClean="0">
                <a:solidFill>
                  <a:schemeClr val="bg1"/>
                </a:solidFill>
                <a:latin typeface="Open Sans"/>
                <a:ea typeface="Open Sans"/>
                <a:cs typeface="Open Sans"/>
                <a:sym typeface="Open Sans"/>
              </a:rPr>
              <a:t>Deploy, scale and manage applications with services</a:t>
            </a:r>
          </a:p>
          <a:p>
            <a:pPr marL="285750" marR="0" lvl="0" indent="-285750" algn="l" rtl="0">
              <a:lnSpc>
                <a:spcPct val="100000"/>
              </a:lnSpc>
              <a:spcBef>
                <a:spcPts val="1200"/>
              </a:spcBef>
              <a:spcAft>
                <a:spcPts val="0"/>
              </a:spcAft>
              <a:buFont typeface="Arial"/>
              <a:buChar char="•"/>
            </a:pPr>
            <a:endParaRPr lang="en-US" dirty="0">
              <a:solidFill>
                <a:schemeClr val="bg1"/>
              </a:solidFill>
              <a:latin typeface="Open Sans"/>
              <a:ea typeface="Open Sans"/>
              <a:cs typeface="Open Sans"/>
              <a:sym typeface="Open Sans"/>
            </a:endParaRPr>
          </a:p>
        </p:txBody>
      </p:sp>
      <p:sp>
        <p:nvSpPr>
          <p:cNvPr id="60" name="Shape 452"/>
          <p:cNvSpPr/>
          <p:nvPr/>
        </p:nvSpPr>
        <p:spPr>
          <a:xfrm>
            <a:off x="2505703" y="3028949"/>
            <a:ext cx="226893" cy="231625"/>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2899940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203546"/>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407725"/>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185862"/>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185862"/>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6595818" y="3520802"/>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6900618" y="3400152"/>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7205418" y="3279502"/>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7545598" y="3158852"/>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7731625" y="3512984"/>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8373401" y="3623047"/>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52" name="Rounded Rectangle 51"/>
          <p:cNvSpPr/>
          <p:nvPr/>
        </p:nvSpPr>
        <p:spPr>
          <a:xfrm>
            <a:off x="4928383" y="2794989"/>
            <a:ext cx="3758415" cy="1570310"/>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t>Container Management - DIEGO</a:t>
            </a:r>
            <a:endParaRPr lang="en-US" sz="1600" dirty="0"/>
          </a:p>
        </p:txBody>
      </p:sp>
      <p:sp>
        <p:nvSpPr>
          <p:cNvPr id="54" name="Shape 1202"/>
          <p:cNvSpPr/>
          <p:nvPr/>
        </p:nvSpPr>
        <p:spPr>
          <a:xfrm>
            <a:off x="5311964" y="3496201"/>
            <a:ext cx="847541" cy="443700"/>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dirty="0" smtClean="0">
                <a:solidFill>
                  <a:schemeClr val="lt1"/>
                </a:solidFill>
              </a:rPr>
              <a:t>Brain</a:t>
            </a:r>
            <a:endParaRPr lang="en-US" sz="1200" b="1" dirty="0">
              <a:solidFill>
                <a:schemeClr val="lt1"/>
              </a:solidFill>
            </a:endParaRPr>
          </a:p>
        </p:txBody>
      </p:sp>
      <p:sp>
        <p:nvSpPr>
          <p:cNvPr id="58" name="Shape 1203"/>
          <p:cNvSpPr/>
          <p:nvPr/>
        </p:nvSpPr>
        <p:spPr>
          <a:xfrm>
            <a:off x="5348856" y="3604031"/>
            <a:ext cx="265199" cy="260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1806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uiExpand="1" build="p"/>
      <p:bldP spid="56" grpId="0" uiExpand="1" animBg="1"/>
      <p:bldP spid="57" grpId="0" uiExpand="1" animBg="1"/>
      <p:bldP spid="13" grpId="0"/>
      <p:bldP spid="91" grpId="0" animBg="1"/>
      <p:bldP spid="92" grpId="0" uiExpand="1" animBg="1"/>
      <p:bldP spid="92" grpId="1" uiExpand="1" animBg="1"/>
      <p:bldP spid="96" grpId="0" animBg="1"/>
      <p:bldP spid="96" grpId="1" animBg="1"/>
      <p:bldP spid="98" grpId="0" animBg="1"/>
      <p:bldP spid="98" grpId="1" animBg="1"/>
      <p:bldP spid="97" grpId="0" uiExpan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Creating and binding services</a:t>
            </a:r>
            <a:endParaRPr lang="en-US" dirty="0">
              <a:solidFill>
                <a:schemeClr val="accent1"/>
              </a:solidFill>
            </a:endParaRPr>
          </a:p>
        </p:txBody>
      </p:sp>
      <p:sp>
        <p:nvSpPr>
          <p:cNvPr id="8" name="Rounded Rectangle 7"/>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9" name="Rounded Rectangle 8"/>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10" name="Rectangle 9"/>
          <p:cNvSpPr/>
          <p:nvPr/>
        </p:nvSpPr>
        <p:spPr>
          <a:xfrm>
            <a:off x="5340612" y="3598982"/>
            <a:ext cx="1696681" cy="646331"/>
          </a:xfrm>
          <a:prstGeom prst="rect">
            <a:avLst/>
          </a:prstGeom>
        </p:spPr>
        <p:txBody>
          <a:bodyPr wrap="square">
            <a:spAutoFit/>
          </a:bodyPr>
          <a:lstStyle/>
          <a:p>
            <a:pPr algn="r" fontAlgn="auto">
              <a:spcBef>
                <a:spcPts val="0"/>
              </a:spcBef>
              <a:spcAft>
                <a:spcPts val="0"/>
              </a:spcAft>
            </a:pPr>
            <a:r>
              <a:rPr lang="en-US" dirty="0" smtClean="0">
                <a:solidFill>
                  <a:prstClr val="black"/>
                </a:solidFill>
                <a:latin typeface="Calibri"/>
              </a:rPr>
              <a:t>Platform</a:t>
            </a:r>
          </a:p>
          <a:p>
            <a:pPr algn="r" fontAlgn="auto">
              <a:spcBef>
                <a:spcPts val="0"/>
              </a:spcBef>
              <a:spcAft>
                <a:spcPts val="0"/>
              </a:spcAft>
            </a:pPr>
            <a:r>
              <a:rPr lang="en-US" dirty="0" smtClean="0">
                <a:solidFill>
                  <a:prstClr val="black"/>
                </a:solidFill>
                <a:latin typeface="Calibri"/>
              </a:rPr>
              <a:t>Runtime </a:t>
            </a:r>
            <a:endParaRPr lang="en-US" dirty="0">
              <a:solidFill>
                <a:prstClr val="black"/>
              </a:solidFill>
              <a:latin typeface="Calibri"/>
            </a:endParaRPr>
          </a:p>
        </p:txBody>
      </p:sp>
      <p:sp>
        <p:nvSpPr>
          <p:cNvPr id="11"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831917" y="1437660"/>
            <a:ext cx="2590799" cy="443726"/>
            <a:chOff x="3448049" y="1498378"/>
            <a:chExt cx="2590799" cy="443726"/>
          </a:xfrm>
        </p:grpSpPr>
        <p:sp>
          <p:nvSpPr>
            <p:cNvPr id="13" name="Rounded Rectangle 12"/>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4"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16" name="Right Arrow 15"/>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23" name="Right Arrow 2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4" name="Right Arrow 2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25" name="Right Arrow 2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6" name="Right Arrow 2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27" name="Right Arrow 2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28" name="Rounded Rectangle 27"/>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29" name="Rounded Rectangle 28"/>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32"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7250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481396" y="1109583"/>
            <a:ext cx="8416500" cy="36147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b="0" i="0" u="none" strike="noStrike" cap="none">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1051014" y="2780795"/>
            <a:ext cx="3716699" cy="374100"/>
          </a:xfrm>
          <a:prstGeom prst="roundRect">
            <a:avLst>
              <a:gd name="adj" fmla="val 8685"/>
            </a:avLst>
          </a:prstGeom>
          <a:solidFill>
            <a:srgbClr val="0A1831">
              <a:alpha val="24710"/>
            </a:srgbClr>
          </a:solidFill>
          <a:ln>
            <a:noFill/>
          </a:ln>
        </p:spPr>
        <p:txBody>
          <a:bodyPr lIns="0" tIns="0" rIns="0" bIns="0" anchor="ctr" anchorCtr="0">
            <a:noAutofit/>
          </a:bodyPr>
          <a:lstStyle/>
          <a:p>
            <a:pPr marL="0" marR="0" lvl="0" indent="0" algn="ctr" rtl="0">
              <a:spcBef>
                <a:spcPts val="0"/>
              </a:spcBef>
              <a:spcAft>
                <a:spcPts val="0"/>
              </a:spcAft>
              <a:buSzPct val="25000"/>
              <a:buNone/>
            </a:pPr>
            <a:r>
              <a:rPr lang="en-US" sz="1600" b="0" i="0" u="none" strike="noStrike" cap="none">
                <a:solidFill>
                  <a:srgbClr val="F2F2F2"/>
                </a:solidFill>
                <a:latin typeface="Calibri"/>
                <a:ea typeface="Calibri"/>
                <a:cs typeface="Calibri"/>
                <a:sym typeface="Calibri"/>
              </a:rPr>
              <a:t>Router</a:t>
            </a:r>
          </a:p>
        </p:txBody>
      </p:sp>
      <p:sp>
        <p:nvSpPr>
          <p:cNvPr id="1252" name="Shape 1252"/>
          <p:cNvSpPr/>
          <p:nvPr/>
        </p:nvSpPr>
        <p:spPr>
          <a:xfrm>
            <a:off x="7107774" y="4001788"/>
            <a:ext cx="1696799" cy="646199"/>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b="0" i="0" u="none" strike="noStrike" cap="none" dirty="0" smtClean="0">
                <a:solidFill>
                  <a:srgbClr val="000000"/>
                </a:solidFill>
                <a:latin typeface="Calibri"/>
                <a:ea typeface="Calibri"/>
                <a:cs typeface="Calibri"/>
                <a:sym typeface="Calibri"/>
              </a:rPr>
              <a:t>Platform Runtime</a:t>
            </a:r>
            <a:endParaRPr lang="en-US" sz="1800" b="0" i="0" u="none" strike="noStrike" cap="none" dirty="0">
              <a:solidFill>
                <a:srgbClr val="000000"/>
              </a:solidFill>
              <a:latin typeface="Calibri"/>
              <a:ea typeface="Calibri"/>
              <a:cs typeface="Calibri"/>
              <a:sym typeface="Calibri"/>
            </a:endParaRPr>
          </a:p>
        </p:txBody>
      </p:sp>
      <p:sp>
        <p:nvSpPr>
          <p:cNvPr id="1253" name="Shape 1253"/>
          <p:cNvSpPr/>
          <p:nvPr/>
        </p:nvSpPr>
        <p:spPr>
          <a:xfrm>
            <a:off x="692009" y="2202952"/>
            <a:ext cx="230699" cy="2306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68" name="Oval 42"/>
          <p:cNvSpPr/>
          <p:nvPr/>
        </p:nvSpPr>
        <p:spPr>
          <a:xfrm>
            <a:off x="692009" y="2193029"/>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a:spLocks noChangeArrowheads="1"/>
          </p:cNvSpPr>
          <p:nvPr/>
        </p:nvSpPr>
        <p:spPr bwMode="auto">
          <a:xfrm>
            <a:off x="1144332" y="1285396"/>
            <a:ext cx="1865863"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70" name="Oval 194"/>
          <p:cNvSpPr/>
          <p:nvPr/>
        </p:nvSpPr>
        <p:spPr>
          <a:xfrm>
            <a:off x="1207838" y="1399400"/>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a:spLocks noChangeArrowheads="1"/>
          </p:cNvSpPr>
          <p:nvPr/>
        </p:nvSpPr>
        <p:spPr bwMode="auto">
          <a:xfrm>
            <a:off x="3319436" y="1285396"/>
            <a:ext cx="1494084"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72" name="Oval 194"/>
          <p:cNvSpPr/>
          <p:nvPr/>
        </p:nvSpPr>
        <p:spPr>
          <a:xfrm>
            <a:off x="3382941" y="1399400"/>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2"/>
          </p:cNvCxnSpPr>
          <p:nvPr/>
        </p:nvCxnSpPr>
        <p:spPr>
          <a:xfrm>
            <a:off x="2077264" y="1729122"/>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144333" y="2720818"/>
            <a:ext cx="5887241" cy="1619150"/>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Cell</a:t>
            </a:r>
            <a:endParaRPr lang="en-US" sz="1200" b="1" dirty="0">
              <a:solidFill>
                <a:schemeClr val="bg1"/>
              </a:solidFill>
              <a:latin typeface="+mn-lt"/>
              <a:ea typeface="+mn-ea"/>
            </a:endParaRPr>
          </a:p>
        </p:txBody>
      </p:sp>
      <p:sp>
        <p:nvSpPr>
          <p:cNvPr id="75" name="Oval 170"/>
          <p:cNvSpPr/>
          <p:nvPr/>
        </p:nvSpPr>
        <p:spPr>
          <a:xfrm>
            <a:off x="1208435" y="2828908"/>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102"/>
          <p:cNvSpPr/>
          <p:nvPr/>
        </p:nvSpPr>
        <p:spPr>
          <a:xfrm>
            <a:off x="2400694" y="3260420"/>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102"/>
          <p:cNvSpPr/>
          <p:nvPr/>
        </p:nvSpPr>
        <p:spPr>
          <a:xfrm>
            <a:off x="2400694" y="3615277"/>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102"/>
          <p:cNvSpPr/>
          <p:nvPr/>
        </p:nvSpPr>
        <p:spPr>
          <a:xfrm>
            <a:off x="2400694" y="397013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3486356" y="2739768"/>
            <a:ext cx="615874" cy="261610"/>
          </a:xfrm>
          <a:prstGeom prst="rect">
            <a:avLst/>
          </a:prstGeom>
          <a:noFill/>
        </p:spPr>
        <p:txBody>
          <a:bodyPr wrap="none" rtlCol="0" anchor="t">
            <a:spAutoFit/>
          </a:bodyPr>
          <a:lstStyle/>
          <a:p>
            <a:pPr algn="ctr"/>
            <a:r>
              <a:rPr lang="en-US" sz="1100" b="1" dirty="0" smtClean="0">
                <a:solidFill>
                  <a:schemeClr val="bg1"/>
                </a:solidFill>
              </a:rPr>
              <a:t>Detect</a:t>
            </a:r>
          </a:p>
        </p:txBody>
      </p:sp>
      <p:sp>
        <p:nvSpPr>
          <p:cNvPr id="80" name="TextBox 79"/>
          <p:cNvSpPr txBox="1"/>
          <p:nvPr/>
        </p:nvSpPr>
        <p:spPr>
          <a:xfrm>
            <a:off x="4752534" y="2739768"/>
            <a:ext cx="740908" cy="261610"/>
          </a:xfrm>
          <a:prstGeom prst="rect">
            <a:avLst/>
          </a:prstGeom>
          <a:noFill/>
          <a:ln>
            <a:noFill/>
          </a:ln>
        </p:spPr>
        <p:txBody>
          <a:bodyPr wrap="none" rtlCol="0" anchor="b">
            <a:spAutoFit/>
          </a:bodyPr>
          <a:lstStyle/>
          <a:p>
            <a:pPr algn="ctr"/>
            <a:r>
              <a:rPr lang="en-US" sz="1100" b="1" dirty="0" smtClean="0">
                <a:solidFill>
                  <a:schemeClr val="bg1"/>
                </a:solidFill>
              </a:rPr>
              <a:t>Compile</a:t>
            </a:r>
          </a:p>
        </p:txBody>
      </p:sp>
      <p:sp>
        <p:nvSpPr>
          <p:cNvPr id="81" name="TextBox 80"/>
          <p:cNvSpPr txBox="1"/>
          <p:nvPr/>
        </p:nvSpPr>
        <p:spPr>
          <a:xfrm>
            <a:off x="6101834" y="2739768"/>
            <a:ext cx="663964" cy="261610"/>
          </a:xfrm>
          <a:prstGeom prst="rect">
            <a:avLst/>
          </a:prstGeom>
          <a:noFill/>
          <a:ln>
            <a:noFill/>
          </a:ln>
        </p:spPr>
        <p:txBody>
          <a:bodyPr wrap="none" rtlCol="0" anchor="b">
            <a:spAutoFit/>
          </a:bodyPr>
          <a:lstStyle/>
          <a:p>
            <a:pPr algn="ctr"/>
            <a:r>
              <a:rPr lang="en-US" sz="1100" b="1" dirty="0" smtClean="0">
                <a:solidFill>
                  <a:schemeClr val="bg1"/>
                </a:solidFill>
              </a:rPr>
              <a:t>Upload</a:t>
            </a:r>
          </a:p>
        </p:txBody>
      </p:sp>
      <p:sp>
        <p:nvSpPr>
          <p:cNvPr id="82" name="Bent Arrow 81"/>
          <p:cNvSpPr/>
          <p:nvPr/>
        </p:nvSpPr>
        <p:spPr>
          <a:xfrm rot="10800000">
            <a:off x="2656750" y="3164956"/>
            <a:ext cx="1155407" cy="301656"/>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Bent Arrow 82"/>
          <p:cNvSpPr/>
          <p:nvPr/>
        </p:nvSpPr>
        <p:spPr>
          <a:xfrm rot="10800000">
            <a:off x="2656749" y="3164955"/>
            <a:ext cx="1157756" cy="651137"/>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TextBox 83"/>
          <p:cNvSpPr txBox="1"/>
          <p:nvPr/>
        </p:nvSpPr>
        <p:spPr>
          <a:xfrm>
            <a:off x="3565693" y="2923867"/>
            <a:ext cx="457200"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schemeClr val="bg1"/>
                </a:solidFill>
              </a:rPr>
              <a:t>No</a:t>
            </a:r>
          </a:p>
        </p:txBody>
      </p:sp>
      <p:sp>
        <p:nvSpPr>
          <p:cNvPr id="85" name="TextBox 84"/>
          <p:cNvSpPr txBox="1"/>
          <p:nvPr/>
        </p:nvSpPr>
        <p:spPr>
          <a:xfrm>
            <a:off x="3565693" y="2920270"/>
            <a:ext cx="457200"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schemeClr val="bg1"/>
                </a:solidFill>
              </a:rPr>
              <a:t>Yes</a:t>
            </a:r>
          </a:p>
        </p:txBody>
      </p:sp>
      <p:sp>
        <p:nvSpPr>
          <p:cNvPr id="86" name="TextBox 85"/>
          <p:cNvSpPr txBox="1"/>
          <p:nvPr/>
        </p:nvSpPr>
        <p:spPr>
          <a:xfrm>
            <a:off x="2032291" y="2739768"/>
            <a:ext cx="938078" cy="430887"/>
          </a:xfrm>
          <a:prstGeom prst="rect">
            <a:avLst/>
          </a:prstGeom>
          <a:noFill/>
        </p:spPr>
        <p:txBody>
          <a:bodyPr wrap="none" rtlCol="0" anchor="b">
            <a:spAutoFit/>
          </a:bodyPr>
          <a:lstStyle/>
          <a:p>
            <a:pPr algn="ctr"/>
            <a:r>
              <a:rPr lang="en-US" sz="1100" b="1" dirty="0" smtClean="0">
                <a:solidFill>
                  <a:schemeClr val="bg1"/>
                </a:solidFill>
              </a:rPr>
              <a:t>System</a:t>
            </a:r>
          </a:p>
          <a:p>
            <a:pPr algn="ctr"/>
            <a:r>
              <a:rPr lang="en-US" sz="1100" b="1" dirty="0" err="1" smtClean="0">
                <a:solidFill>
                  <a:schemeClr val="bg1"/>
                </a:solidFill>
              </a:rPr>
              <a:t>Buildpacks</a:t>
            </a:r>
            <a:endParaRPr lang="en-US" sz="1100" b="1" dirty="0" smtClean="0">
              <a:solidFill>
                <a:schemeClr val="bg1"/>
              </a:solidFill>
            </a:endParaRPr>
          </a:p>
        </p:txBody>
      </p:sp>
      <p:sp>
        <p:nvSpPr>
          <p:cNvPr id="87" name="Teardrop 86"/>
          <p:cNvSpPr/>
          <p:nvPr/>
        </p:nvSpPr>
        <p:spPr>
          <a:xfrm rot="18900000">
            <a:off x="5619289" y="359930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4745574" y="3491150"/>
            <a:ext cx="319319" cy="369332"/>
          </a:xfrm>
          <a:prstGeom prst="rect">
            <a:avLst/>
          </a:prstGeom>
          <a:noFill/>
        </p:spPr>
        <p:txBody>
          <a:bodyPr wrap="none" rtlCol="0">
            <a:spAutoFit/>
          </a:bodyPr>
          <a:lstStyle/>
          <a:p>
            <a:pPr algn="ctr"/>
            <a:r>
              <a:rPr lang="en-US" dirty="0" smtClean="0">
                <a:solidFill>
                  <a:schemeClr val="bg1"/>
                </a:solidFill>
              </a:rPr>
              <a:t>+</a:t>
            </a:r>
          </a:p>
        </p:txBody>
      </p:sp>
      <p:sp>
        <p:nvSpPr>
          <p:cNvPr id="89" name="TextBox 88"/>
          <p:cNvSpPr txBox="1"/>
          <p:nvPr/>
        </p:nvSpPr>
        <p:spPr>
          <a:xfrm>
            <a:off x="5280475" y="3491150"/>
            <a:ext cx="319319" cy="369332"/>
          </a:xfrm>
          <a:prstGeom prst="rect">
            <a:avLst/>
          </a:prstGeom>
          <a:noFill/>
        </p:spPr>
        <p:txBody>
          <a:bodyPr wrap="none" rtlCol="0">
            <a:spAutoFit/>
          </a:bodyPr>
          <a:lstStyle/>
          <a:p>
            <a:pPr algn="ctr"/>
            <a:r>
              <a:rPr lang="en-US" dirty="0" smtClean="0">
                <a:solidFill>
                  <a:schemeClr val="bg1"/>
                </a:solidFill>
              </a:rPr>
              <a:t>=</a:t>
            </a:r>
          </a:p>
        </p:txBody>
      </p:sp>
      <p:cxnSp>
        <p:nvCxnSpPr>
          <p:cNvPr id="90" name="Straight Connector 89"/>
          <p:cNvCxnSpPr/>
          <p:nvPr/>
        </p:nvCxnSpPr>
        <p:spPr>
          <a:xfrm flipH="1">
            <a:off x="3068911" y="1729121"/>
            <a:ext cx="48842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032291" y="2113982"/>
            <a:ext cx="1533402" cy="443726"/>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Diamond 87"/>
          <p:cNvSpPr/>
          <p:nvPr/>
        </p:nvSpPr>
        <p:spPr>
          <a:xfrm>
            <a:off x="2289360" y="1426497"/>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15834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68" y="1171575"/>
            <a:ext cx="4026065" cy="3818441"/>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a:solidFill>
                    <a:schemeClr val="lt1"/>
                  </a:solidFill>
                  <a:latin typeface="Arial"/>
                  <a:ea typeface="Arial"/>
                  <a:cs typeface="Arial"/>
                  <a:sym typeface="Arial"/>
                </a:rPr>
                <a:t>* </a:t>
              </a:r>
              <a:r>
                <a:rPr lang="en-US" sz="1800" b="0" i="0" u="none" strike="noStrike" cap="none" baseline="0" dirty="0" err="1">
                  <a:solidFill>
                    <a:schemeClr val="lt1"/>
                  </a:solidFill>
                  <a:latin typeface="Arial"/>
                  <a:ea typeface="Arial"/>
                  <a:cs typeface="Arial"/>
                  <a:sym typeface="Arial"/>
                </a:rPr>
                <a:t>Devs</a:t>
              </a:r>
              <a:r>
                <a:rPr lang="en-US" sz="1800" b="0" i="0" u="none" strike="noStrike" cap="none" baseline="0" dirty="0">
                  <a:solidFill>
                    <a:schemeClr val="lt1"/>
                  </a:solidFill>
                  <a:latin typeface="Arial"/>
                  <a:ea typeface="Arial"/>
                  <a:cs typeface="Arial"/>
                  <a:sym typeface="Arial"/>
                </a:rPr>
                <a:t> may bring a custom </a:t>
              </a:r>
              <a:r>
                <a:rPr lang="en-US" sz="1800" b="0" i="0" u="none" strike="noStrike" cap="none" baseline="0" dirty="0" err="1">
                  <a:solidFill>
                    <a:schemeClr val="lt1"/>
                  </a:solidFill>
                  <a:latin typeface="Arial"/>
                  <a:ea typeface="Arial"/>
                  <a:cs typeface="Arial"/>
                  <a:sym typeface="Arial"/>
                </a:rPr>
                <a:t>buildpack</a:t>
              </a:r>
              <a:endParaRPr lang="en-US" sz="1800" b="0" i="0" u="none" strike="noStrike" cap="none" baseline="0" dirty="0">
                <a:solidFill>
                  <a:schemeClr val="lt1"/>
                </a:solidFill>
                <a:latin typeface="Arial"/>
                <a:ea typeface="Arial"/>
                <a:cs typeface="Arial"/>
                <a:sym typeface="Aria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Arial"/>
                  <a:ea typeface="Arial"/>
                  <a:cs typeface="Arial"/>
                  <a:sym typeface="Aria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Arial"/>
                  <a:ea typeface="Arial"/>
                  <a:cs typeface="Arial"/>
                  <a:sym typeface="Arial"/>
                </a:rPr>
                <a:t>OS </a:t>
              </a:r>
              <a:r>
                <a:rPr lang="en-US" sz="1800" b="0" i="0" u="none" strike="noStrike" cap="none" baseline="0" dirty="0" smtClean="0">
                  <a:solidFill>
                    <a:schemeClr val="lt1"/>
                  </a:solidFill>
                  <a:latin typeface="Arial"/>
                  <a:ea typeface="Arial"/>
                  <a:cs typeface="Arial"/>
                  <a:sym typeface="Arial"/>
                </a:rPr>
                <a:t>image(cflinux2)</a:t>
              </a:r>
              <a:endParaRPr lang="en-US" sz="1800" b="0" i="0" u="none" strike="noStrike" cap="none" baseline="0" dirty="0">
                <a:solidFill>
                  <a:schemeClr val="lt1"/>
                </a:solidFill>
                <a:latin typeface="Arial"/>
                <a:ea typeface="Arial"/>
                <a:cs typeface="Arial"/>
                <a:sym typeface="Arial"/>
              </a:endParaRP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dirty="0">
                  <a:solidFill>
                    <a:schemeClr val="lt1"/>
                  </a:solidFill>
                  <a:latin typeface="Arial"/>
                  <a:ea typeface="Arial"/>
                  <a:cs typeface="Arial"/>
                  <a:sym typeface="Aria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800" b="0" i="0" u="none" strike="noStrike" cap="none" baseline="0">
                  <a:solidFill>
                    <a:schemeClr val="lt1"/>
                  </a:solidFill>
                  <a:latin typeface="Arial"/>
                  <a:ea typeface="Arial"/>
                  <a:cs typeface="Arial"/>
                  <a:sym typeface="Arial"/>
                </a:rPr>
                <a:t>linux host &amp; kernel</a:t>
              </a:r>
            </a:p>
          </p:txBody>
        </p:sp>
      </p:grpSp>
      <p:grpSp>
        <p:nvGrpSpPr>
          <p:cNvPr id="88" name="Shape 88"/>
          <p:cNvGrpSpPr/>
          <p:nvPr/>
        </p:nvGrpSpPr>
        <p:grpSpPr>
          <a:xfrm>
            <a:off x="259512" y="2309799"/>
            <a:ext cx="1670940" cy="142136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400" b="0" i="0" u="none" strike="noStrike" cap="none" baseline="0">
                    <a:solidFill>
                      <a:schemeClr val="lt2"/>
                    </a:solidFill>
                    <a:latin typeface="Arial"/>
                    <a:ea typeface="Arial"/>
                    <a:cs typeface="Arial"/>
                    <a:sym typeface="Aria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lt1"/>
                  </a:solidFill>
                  <a:latin typeface="Arial"/>
                  <a:ea typeface="Arial"/>
                  <a:cs typeface="Arial"/>
                  <a:sym typeface="Aria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Dev Supported</a:t>
              </a:r>
            </a:p>
          </p:txBody>
        </p:sp>
      </p:grpSp>
      <p:sp>
        <p:nvSpPr>
          <p:cNvPr id="94" name="Shape 94"/>
          <p:cNvSpPr/>
          <p:nvPr/>
        </p:nvSpPr>
        <p:spPr>
          <a:xfrm>
            <a:off x="259507" y="3859259"/>
            <a:ext cx="1670940" cy="404284"/>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400" b="0" i="0" u="none" strike="noStrike" cap="none" baseline="0">
                <a:solidFill>
                  <a:schemeClr val="lt1"/>
                </a:solidFill>
                <a:latin typeface="Arial"/>
                <a:ea typeface="Arial"/>
                <a:cs typeface="Arial"/>
                <a:sym typeface="Arial"/>
              </a:rPr>
              <a:t>Ops Supported</a:t>
            </a:r>
          </a:p>
        </p:txBody>
      </p:sp>
      <p:sp>
        <p:nvSpPr>
          <p:cNvPr id="95" name="Shape 95"/>
          <p:cNvSpPr txBox="1"/>
          <p:nvPr/>
        </p:nvSpPr>
        <p:spPr>
          <a:xfrm>
            <a:off x="5901866" y="1191666"/>
            <a:ext cx="2852675" cy="313932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a:t>
            </a:r>
            <a:r>
              <a:rPr lang="en-US" sz="1800" b="0" i="0" u="none" strike="noStrike" cap="none" baseline="0" dirty="0" err="1">
                <a:solidFill>
                  <a:schemeClr val="lt2"/>
                </a:solidFill>
                <a:latin typeface="Arial"/>
                <a:ea typeface="Arial"/>
                <a:cs typeface="Arial"/>
                <a:sym typeface="Arial"/>
              </a:rPr>
              <a:t>buildpacks</a:t>
            </a:r>
            <a:r>
              <a:rPr lang="en-US" sz="1800" b="0" i="0" u="none" strike="noStrike" cap="none" baseline="0" dirty="0">
                <a:solidFill>
                  <a:schemeClr val="lt2"/>
                </a:solidFill>
                <a:latin typeface="Arial"/>
                <a:ea typeface="Arial"/>
                <a:cs typeface="Arial"/>
                <a:sym typeface="Arial"/>
              </a:rPr>
              <a:t> provide full support and maintenance for 3 of the 4 layers of the container stack</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err="1">
                <a:solidFill>
                  <a:schemeClr val="lt2"/>
                </a:solidFill>
                <a:latin typeface="Arial"/>
                <a:ea typeface="Arial"/>
                <a:cs typeface="Arial"/>
                <a:sym typeface="Arial"/>
              </a:rPr>
              <a:t>Devs</a:t>
            </a:r>
            <a:r>
              <a:rPr lang="en-US" sz="1800" b="0" i="0" u="none" strike="noStrike" cap="none" baseline="0" dirty="0">
                <a:solidFill>
                  <a:schemeClr val="lt2"/>
                </a:solidFill>
                <a:latin typeface="Arial"/>
                <a:ea typeface="Arial"/>
                <a:cs typeface="Arial"/>
                <a:sym typeface="Arial"/>
              </a:rPr>
              <a:t> can focus on just the app code</a:t>
            </a:r>
          </a:p>
          <a:p>
            <a:pPr marL="0" marR="0" lvl="0" indent="0" algn="l" rtl="0">
              <a:spcBef>
                <a:spcPts val="0"/>
              </a:spcBef>
              <a:buNone/>
            </a:pPr>
            <a:endParaRPr sz="1800" b="0" i="0" u="none" strike="noStrike" cap="none" baseline="0" dirty="0">
              <a:solidFill>
                <a:schemeClr val="lt2"/>
              </a:solidFill>
              <a:latin typeface="Arial"/>
              <a:ea typeface="Arial"/>
              <a:cs typeface="Arial"/>
              <a:sym typeface="Arial"/>
            </a:endParaRPr>
          </a:p>
          <a:p>
            <a:pPr marL="0" marR="0" lvl="0" indent="0" algn="l" rtl="0">
              <a:spcBef>
                <a:spcPts val="0"/>
              </a:spcBef>
              <a:buSzPct val="25000"/>
              <a:buNone/>
            </a:pPr>
            <a:r>
              <a:rPr lang="en-US" sz="1800" b="0" i="0" u="none" strike="noStrike" cap="none" baseline="0" dirty="0">
                <a:solidFill>
                  <a:schemeClr val="lt2"/>
                </a:solidFill>
                <a:latin typeface="Arial"/>
                <a:ea typeface="Arial"/>
                <a:cs typeface="Arial"/>
                <a:sym typeface="Arial"/>
              </a:rPr>
              <a:t>PCF creates the container image for you</a:t>
            </a:r>
          </a:p>
        </p:txBody>
      </p:sp>
      <p:sp>
        <p:nvSpPr>
          <p:cNvPr id="21" name="Shape 81"/>
          <p:cNvSpPr txBox="1"/>
          <p:nvPr/>
        </p:nvSpPr>
        <p:spPr>
          <a:xfrm>
            <a:off x="2250243" y="854104"/>
            <a:ext cx="3254375" cy="369332"/>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800" b="0" i="0" u="none" strike="noStrike" cap="none" baseline="0" dirty="0" smtClean="0">
                <a:solidFill>
                  <a:schemeClr val="lt1"/>
                </a:solidFill>
                <a:latin typeface="Arial"/>
                <a:ea typeface="Arial"/>
                <a:cs typeface="Arial"/>
                <a:sym typeface="Arial"/>
              </a:rPr>
              <a:t>Container image</a:t>
            </a:r>
            <a:endParaRPr lang="en-US" sz="1800" b="0" i="0" u="none" strike="noStrike" cap="none" baseline="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61707779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2267723" y="928573"/>
            <a:ext cx="257151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Runtime</a:t>
            </a: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456516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06" y="907996"/>
            <a:ext cx="6627633" cy="3578601"/>
          </a:xfrm>
          <a:prstGeom prst="rect">
            <a:avLst/>
          </a:prstGeom>
          <a:solidFill>
            <a:srgbClr val="BFBFBF"/>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292C2F"/>
              </a:solidFill>
              <a:latin typeface="Roboto"/>
              <a:ea typeface="Roboto"/>
              <a:cs typeface="Roboto"/>
              <a:sym typeface="Roboto"/>
            </a:endParaRPr>
          </a:p>
        </p:txBody>
      </p:sp>
      <p:sp>
        <p:nvSpPr>
          <p:cNvPr id="667" name="Shape 667"/>
          <p:cNvSpPr/>
          <p:nvPr/>
        </p:nvSpPr>
        <p:spPr>
          <a:xfrm>
            <a:off x="309766" y="1894005"/>
            <a:ext cx="6423653" cy="2010385"/>
          </a:xfrm>
          <a:prstGeom prst="rect">
            <a:avLst/>
          </a:prstGeom>
          <a:solidFill>
            <a:schemeClr val="accent1"/>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8" name="Shape 668"/>
          <p:cNvSpPr/>
          <p:nvPr/>
        </p:nvSpPr>
        <p:spPr>
          <a:xfrm>
            <a:off x="6950116" y="907996"/>
            <a:ext cx="1822203" cy="3578601"/>
          </a:xfrm>
          <a:prstGeom prst="rect">
            <a:avLst/>
          </a:prstGeom>
          <a:solidFill>
            <a:srgbClr val="45A3E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69" name="Shape 669"/>
          <p:cNvSpPr/>
          <p:nvPr/>
        </p:nvSpPr>
        <p:spPr>
          <a:xfrm>
            <a:off x="1470811" y="1353885"/>
            <a:ext cx="203392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Container Scheduling</a:t>
            </a:r>
          </a:p>
        </p:txBody>
      </p:sp>
      <p:sp>
        <p:nvSpPr>
          <p:cNvPr id="670" name="Shape 670"/>
          <p:cNvSpPr/>
          <p:nvPr/>
        </p:nvSpPr>
        <p:spPr>
          <a:xfrm>
            <a:off x="1946964" y="1957135"/>
            <a:ext cx="3213037"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Application Framework</a:t>
            </a:r>
          </a:p>
        </p:txBody>
      </p:sp>
      <p:sp>
        <p:nvSpPr>
          <p:cNvPr id="671" name="Shape 671"/>
          <p:cNvSpPr/>
          <p:nvPr/>
        </p:nvSpPr>
        <p:spPr>
          <a:xfrm>
            <a:off x="7095998" y="918650"/>
            <a:ext cx="1527079"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Services</a:t>
            </a:r>
          </a:p>
        </p:txBody>
      </p:sp>
      <p:sp>
        <p:nvSpPr>
          <p:cNvPr id="672" name="Shape 672"/>
          <p:cNvSpPr/>
          <p:nvPr/>
        </p:nvSpPr>
        <p:spPr>
          <a:xfrm>
            <a:off x="1231773" y="928573"/>
            <a:ext cx="4650180"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dirty="0">
                <a:solidFill>
                  <a:srgbClr val="10253F"/>
                </a:solidFill>
                <a:latin typeface="Roboto"/>
                <a:ea typeface="Roboto"/>
                <a:cs typeface="Roboto"/>
                <a:sym typeface="Roboto"/>
              </a:rPr>
              <a:t>Platform </a:t>
            </a:r>
            <a:r>
              <a:rPr lang="en-US" sz="1600" b="1" i="0" u="none" strike="noStrike" cap="none" baseline="0" dirty="0" smtClean="0">
                <a:solidFill>
                  <a:srgbClr val="10253F"/>
                </a:solidFill>
                <a:latin typeface="Roboto"/>
                <a:ea typeface="Roboto"/>
                <a:cs typeface="Roboto"/>
                <a:sym typeface="Roboto"/>
              </a:rPr>
              <a:t>Runtime (Elastic Runtime)</a:t>
            </a:r>
            <a:endParaRPr lang="en-US" sz="1600" b="1" i="0" u="none" strike="noStrike" cap="none" baseline="0" dirty="0">
              <a:solidFill>
                <a:srgbClr val="10253F"/>
              </a:solidFill>
              <a:latin typeface="Roboto"/>
              <a:ea typeface="Roboto"/>
              <a:cs typeface="Roboto"/>
              <a:sym typeface="Roboto"/>
            </a:endParaRPr>
          </a:p>
        </p:txBody>
      </p:sp>
      <p:sp>
        <p:nvSpPr>
          <p:cNvPr id="673" name="Shape 673"/>
          <p:cNvSpPr/>
          <p:nvPr/>
        </p:nvSpPr>
        <p:spPr>
          <a:xfrm>
            <a:off x="309768" y="1353885"/>
            <a:ext cx="1091588"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Routing</a:t>
            </a:r>
          </a:p>
        </p:txBody>
      </p:sp>
      <p:sp>
        <p:nvSpPr>
          <p:cNvPr id="674" name="Shape 674"/>
          <p:cNvSpPr/>
          <p:nvPr/>
        </p:nvSpPr>
        <p:spPr>
          <a:xfrm>
            <a:off x="7095998" y="1369506"/>
            <a:ext cx="1527079" cy="41192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Database</a:t>
            </a:r>
          </a:p>
        </p:txBody>
      </p:sp>
      <p:sp>
        <p:nvSpPr>
          <p:cNvPr id="675" name="Shape 675"/>
          <p:cNvSpPr/>
          <p:nvPr/>
        </p:nvSpPr>
        <p:spPr>
          <a:xfrm>
            <a:off x="5423170" y="1348971"/>
            <a:ext cx="1310253"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Configuration</a:t>
            </a:r>
          </a:p>
        </p:txBody>
      </p:sp>
      <p:sp>
        <p:nvSpPr>
          <p:cNvPr id="676" name="Shape 676"/>
          <p:cNvSpPr/>
          <p:nvPr/>
        </p:nvSpPr>
        <p:spPr>
          <a:xfrm>
            <a:off x="3578698" y="1349660"/>
            <a:ext cx="1768069" cy="457947"/>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Service Discovery</a:t>
            </a:r>
          </a:p>
        </p:txBody>
      </p:sp>
      <p:sp>
        <p:nvSpPr>
          <p:cNvPr id="677" name="Shape 677"/>
          <p:cNvSpPr/>
          <p:nvPr/>
        </p:nvSpPr>
        <p:spPr>
          <a:xfrm>
            <a:off x="7095998" y="1873206"/>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Big Data</a:t>
            </a:r>
          </a:p>
        </p:txBody>
      </p:sp>
      <p:sp>
        <p:nvSpPr>
          <p:cNvPr id="678" name="Shape 678"/>
          <p:cNvSpPr/>
          <p:nvPr/>
        </p:nvSpPr>
        <p:spPr>
          <a:xfrm>
            <a:off x="7096172" y="2388444"/>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Object Storage</a:t>
            </a:r>
          </a:p>
        </p:txBody>
      </p:sp>
      <p:sp>
        <p:nvSpPr>
          <p:cNvPr id="679" name="Shape 679"/>
          <p:cNvSpPr/>
          <p:nvPr/>
        </p:nvSpPr>
        <p:spPr>
          <a:xfrm>
            <a:off x="7096172" y="2903682"/>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Mobile</a:t>
            </a:r>
          </a:p>
        </p:txBody>
      </p:sp>
      <p:sp>
        <p:nvSpPr>
          <p:cNvPr id="680" name="Shape 680"/>
          <p:cNvSpPr/>
          <p:nvPr/>
        </p:nvSpPr>
        <p:spPr>
          <a:xfrm>
            <a:off x="7096172" y="3418919"/>
            <a:ext cx="1526905"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Build CI</a:t>
            </a:r>
          </a:p>
        </p:txBody>
      </p:sp>
      <p:sp>
        <p:nvSpPr>
          <p:cNvPr id="681" name="Shape 681"/>
          <p:cNvSpPr/>
          <p:nvPr/>
        </p:nvSpPr>
        <p:spPr>
          <a:xfrm>
            <a:off x="7096172" y="3934155"/>
            <a:ext cx="1527079" cy="423460"/>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User Provided</a:t>
            </a:r>
          </a:p>
        </p:txBody>
      </p:sp>
      <p:sp>
        <p:nvSpPr>
          <p:cNvPr id="682" name="Shape 682"/>
          <p:cNvSpPr/>
          <p:nvPr/>
        </p:nvSpPr>
        <p:spPr>
          <a:xfrm>
            <a:off x="309768" y="3994538"/>
            <a:ext cx="3194970"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Logging &amp; Metrics</a:t>
            </a:r>
          </a:p>
        </p:txBody>
      </p:sp>
      <p:sp>
        <p:nvSpPr>
          <p:cNvPr id="683" name="Shape 683"/>
          <p:cNvSpPr/>
          <p:nvPr/>
        </p:nvSpPr>
        <p:spPr>
          <a:xfrm>
            <a:off x="3578698" y="3994538"/>
            <a:ext cx="3154724" cy="377959"/>
          </a:xfrm>
          <a:prstGeom prst="rect">
            <a:avLst/>
          </a:prstGeom>
          <a:solidFill>
            <a:srgbClr val="D8D8D8"/>
          </a:solidFill>
          <a:ln>
            <a:noFill/>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dk1"/>
                </a:solidFill>
                <a:latin typeface="Roboto"/>
                <a:ea typeface="Roboto"/>
                <a:cs typeface="Roboto"/>
                <a:sym typeface="Roboto"/>
              </a:rPr>
              <a:t>Messaging</a:t>
            </a:r>
          </a:p>
        </p:txBody>
      </p:sp>
      <p:sp>
        <p:nvSpPr>
          <p:cNvPr id="684" name="Shape 684"/>
          <p:cNvSpPr/>
          <p:nvPr/>
        </p:nvSpPr>
        <p:spPr>
          <a:xfrm>
            <a:off x="5170714"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Circuit Breakers</a:t>
            </a:r>
          </a:p>
        </p:txBody>
      </p:sp>
      <p:sp>
        <p:nvSpPr>
          <p:cNvPr id="685" name="Shape 685"/>
          <p:cNvSpPr/>
          <p:nvPr/>
        </p:nvSpPr>
        <p:spPr>
          <a:xfrm>
            <a:off x="48616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12 Factor Apps</a:t>
            </a:r>
          </a:p>
        </p:txBody>
      </p:sp>
      <p:sp>
        <p:nvSpPr>
          <p:cNvPr id="686" name="Shape 686"/>
          <p:cNvSpPr/>
          <p:nvPr/>
        </p:nvSpPr>
        <p:spPr>
          <a:xfrm>
            <a:off x="3606373"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RESTful Services</a:t>
            </a:r>
          </a:p>
        </p:txBody>
      </p:sp>
      <p:sp>
        <p:nvSpPr>
          <p:cNvPr id="687" name="Shape 687"/>
          <p:cNvSpPr/>
          <p:nvPr/>
        </p:nvSpPr>
        <p:spPr>
          <a:xfrm>
            <a:off x="2042035" y="2443249"/>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Microservices</a:t>
            </a:r>
          </a:p>
        </p:txBody>
      </p:sp>
      <p:sp>
        <p:nvSpPr>
          <p:cNvPr id="688" name="Shape 688"/>
          <p:cNvSpPr/>
          <p:nvPr/>
        </p:nvSpPr>
        <p:spPr>
          <a:xfrm>
            <a:off x="5160005"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.NET</a:t>
            </a:r>
          </a:p>
        </p:txBody>
      </p:sp>
      <p:sp>
        <p:nvSpPr>
          <p:cNvPr id="689" name="Shape 689"/>
          <p:cNvSpPr/>
          <p:nvPr/>
        </p:nvSpPr>
        <p:spPr>
          <a:xfrm>
            <a:off x="475453"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Spring Boot</a:t>
            </a:r>
          </a:p>
        </p:txBody>
      </p:sp>
      <p:sp>
        <p:nvSpPr>
          <p:cNvPr id="690" name="Shape 690"/>
          <p:cNvSpPr/>
          <p:nvPr/>
        </p:nvSpPr>
        <p:spPr>
          <a:xfrm>
            <a:off x="3595664"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Node.js</a:t>
            </a:r>
          </a:p>
        </p:txBody>
      </p:sp>
      <p:sp>
        <p:nvSpPr>
          <p:cNvPr id="691" name="Shape 691"/>
          <p:cNvSpPr/>
          <p:nvPr/>
        </p:nvSpPr>
        <p:spPr>
          <a:xfrm>
            <a:off x="2031326" y="3162570"/>
            <a:ext cx="1390763" cy="545125"/>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US" sz="1200" b="0" i="0" u="none" strike="noStrike" cap="none" baseline="0">
                <a:solidFill>
                  <a:schemeClr val="lt1"/>
                </a:solidFill>
                <a:latin typeface="Roboto"/>
                <a:ea typeface="Roboto"/>
                <a:cs typeface="Roboto"/>
                <a:sym typeface="Roboto"/>
              </a:rPr>
              <a:t>Ruby on Rails</a:t>
            </a:r>
          </a:p>
        </p:txBody>
      </p:sp>
      <p:sp>
        <p:nvSpPr>
          <p:cNvPr id="692" name="Shape 692"/>
          <p:cNvSpPr/>
          <p:nvPr/>
        </p:nvSpPr>
        <p:spPr>
          <a:xfrm>
            <a:off x="205804" y="4556334"/>
            <a:ext cx="8566514" cy="489222"/>
          </a:xfrm>
          <a:prstGeom prst="rect">
            <a:avLst/>
          </a:prstGeom>
          <a:solidFill>
            <a:srgbClr val="097F73"/>
          </a:solidFill>
          <a:ln>
            <a:noFill/>
          </a:ln>
        </p:spPr>
        <p:txBody>
          <a:bodyPr lIns="91425" tIns="45700" rIns="91425" bIns="45700" anchor="t" anchorCtr="0">
            <a:noAutofit/>
          </a:bodyPr>
          <a:lstStyle/>
          <a:p>
            <a:pPr marL="0" marR="0" lvl="0" indent="0" algn="ctr" rtl="0">
              <a:spcBef>
                <a:spcPts val="0"/>
              </a:spcBef>
              <a:buNone/>
            </a:pPr>
            <a:endParaRPr sz="1400" b="0" i="0" u="none" strike="noStrike" cap="none" baseline="0">
              <a:solidFill>
                <a:srgbClr val="F2F2F2"/>
              </a:solidFill>
              <a:latin typeface="Roboto"/>
              <a:ea typeface="Roboto"/>
              <a:cs typeface="Roboto"/>
              <a:sym typeface="Roboto"/>
            </a:endParaRPr>
          </a:p>
        </p:txBody>
      </p:sp>
      <p:sp>
        <p:nvSpPr>
          <p:cNvPr id="693" name="Shape 693"/>
          <p:cNvSpPr/>
          <p:nvPr/>
        </p:nvSpPr>
        <p:spPr>
          <a:xfrm>
            <a:off x="441892" y="4631668"/>
            <a:ext cx="1476413" cy="33855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1" i="0" u="none" strike="noStrike" cap="none" baseline="0">
                <a:solidFill>
                  <a:srgbClr val="FFFFFF"/>
                </a:solidFill>
                <a:latin typeface="Roboto"/>
                <a:ea typeface="Roboto"/>
                <a:cs typeface="Roboto"/>
                <a:sym typeface="Roboto"/>
              </a:rPr>
              <a:t>Operations</a:t>
            </a:r>
          </a:p>
        </p:txBody>
      </p:sp>
      <p:sp>
        <p:nvSpPr>
          <p:cNvPr id="694" name="Shape 694"/>
          <p:cNvSpPr/>
          <p:nvPr/>
        </p:nvSpPr>
        <p:spPr>
          <a:xfrm>
            <a:off x="2372603" y="4570113"/>
            <a:ext cx="1378453"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Zero Downtime Deployments</a:t>
            </a:r>
          </a:p>
        </p:txBody>
      </p:sp>
      <p:sp>
        <p:nvSpPr>
          <p:cNvPr id="695" name="Shape 695"/>
          <p:cNvSpPr/>
          <p:nvPr/>
        </p:nvSpPr>
        <p:spPr>
          <a:xfrm>
            <a:off x="3947434" y="4570113"/>
            <a:ext cx="1165134"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Failover &amp; Recovery</a:t>
            </a:r>
          </a:p>
        </p:txBody>
      </p:sp>
      <p:sp>
        <p:nvSpPr>
          <p:cNvPr id="696" name="Shape 696"/>
          <p:cNvSpPr/>
          <p:nvPr/>
        </p:nvSpPr>
        <p:spPr>
          <a:xfrm>
            <a:off x="5267309" y="4662447"/>
            <a:ext cx="1027763"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Scaling</a:t>
            </a:r>
          </a:p>
        </p:txBody>
      </p:sp>
      <p:sp>
        <p:nvSpPr>
          <p:cNvPr id="697" name="Shape 697"/>
          <p:cNvSpPr/>
          <p:nvPr/>
        </p:nvSpPr>
        <p:spPr>
          <a:xfrm>
            <a:off x="6439400"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Security Patching</a:t>
            </a:r>
          </a:p>
        </p:txBody>
      </p:sp>
      <p:sp>
        <p:nvSpPr>
          <p:cNvPr id="698" name="Shape 698"/>
          <p:cNvSpPr/>
          <p:nvPr/>
        </p:nvSpPr>
        <p:spPr>
          <a:xfrm>
            <a:off x="7655981" y="4570113"/>
            <a:ext cx="1051431" cy="461664"/>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Platform</a:t>
            </a:r>
          </a:p>
          <a:p>
            <a:pPr marL="0" marR="0" lvl="0" indent="0" algn="ctr" rtl="0">
              <a:spcBef>
                <a:spcPts val="0"/>
              </a:spcBef>
              <a:buSzPct val="25000"/>
              <a:buNone/>
            </a:pPr>
            <a:r>
              <a:rPr lang="en-US" sz="1200" b="0" i="0" u="none" strike="noStrike" cap="none" baseline="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187313"/>
            <a:ext cx="6947616" cy="585514"/>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7940616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DA07C09-8A41-3B46-A636-3955072BBB4F}" type="slidenum">
              <a:rPr lang="en-US" smtClean="0"/>
              <a:t>4</a:t>
            </a:fld>
            <a:endParaRPr lang="en-US"/>
          </a:p>
        </p:txBody>
      </p:sp>
      <p:sp>
        <p:nvSpPr>
          <p:cNvPr id="5" name="Rectangle 4"/>
          <p:cNvSpPr/>
          <p:nvPr/>
        </p:nvSpPr>
        <p:spPr>
          <a:xfrm>
            <a:off x="2311180" y="465141"/>
            <a:ext cx="3510446"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017A66"/>
                </a:solidFill>
                <a:latin typeface="Arial"/>
                <a:sym typeface="Arial"/>
                <a:rtl val="0"/>
              </a:rPr>
              <a:t>Pivotal Cloud Foundry</a:t>
            </a:r>
            <a:endParaRPr lang="en-US" sz="2000" b="1" kern="0" dirty="0">
              <a:solidFill>
                <a:srgbClr val="017A66"/>
              </a:solidFill>
              <a:latin typeface="Arial"/>
              <a:sym typeface="Arial"/>
              <a:rtl val="0"/>
            </a:endParaRPr>
          </a:p>
        </p:txBody>
      </p:sp>
      <p:cxnSp>
        <p:nvCxnSpPr>
          <p:cNvPr id="8" name="Straight Arrow Connector 7"/>
          <p:cNvCxnSpPr/>
          <p:nvPr/>
        </p:nvCxnSpPr>
        <p:spPr>
          <a:xfrm>
            <a:off x="3092450" y="2724150"/>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799808" y="3683924"/>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161941" y="2749710"/>
            <a:ext cx="163156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BOSH Release</a:t>
            </a:r>
            <a:endParaRPr lang="en-US" sz="1000" b="1" kern="0" dirty="0">
              <a:solidFill>
                <a:srgbClr val="4C4C4C"/>
              </a:solidFill>
              <a:latin typeface="Arial"/>
              <a:ea typeface="Arial"/>
              <a:cs typeface="Arial"/>
              <a:sym typeface="Arial"/>
              <a:rtl val="0"/>
            </a:endParaRPr>
          </a:p>
        </p:txBody>
      </p:sp>
      <p:sp>
        <p:nvSpPr>
          <p:cNvPr id="12" name="TextBox 11"/>
          <p:cNvSpPr txBox="1"/>
          <p:nvPr/>
        </p:nvSpPr>
        <p:spPr>
          <a:xfrm>
            <a:off x="2860316" y="3705456"/>
            <a:ext cx="2229935"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Cloud Provider Interface</a:t>
            </a:r>
            <a:endParaRPr lang="en-US" sz="1000" b="1" kern="0" dirty="0">
              <a:solidFill>
                <a:srgbClr val="4C4C4C"/>
              </a:solidFill>
              <a:latin typeface="Arial"/>
              <a:ea typeface="Arial"/>
              <a:cs typeface="Arial"/>
              <a:sym typeface="Arial"/>
              <a:rtl val="0"/>
            </a:endParaRPr>
          </a:p>
        </p:txBody>
      </p:sp>
      <p:grpSp>
        <p:nvGrpSpPr>
          <p:cNvPr id="13" name="Group 12"/>
          <p:cNvGrpSpPr/>
          <p:nvPr/>
        </p:nvGrpSpPr>
        <p:grpSpPr>
          <a:xfrm>
            <a:off x="783488" y="465141"/>
            <a:ext cx="1456398" cy="2383653"/>
            <a:chOff x="783488" y="465141"/>
            <a:chExt cx="1456398" cy="2383653"/>
          </a:xfrm>
        </p:grpSpPr>
        <p:sp>
          <p:nvSpPr>
            <p:cNvPr id="14" name="Rectangle 13"/>
            <p:cNvSpPr/>
            <p:nvPr/>
          </p:nvSpPr>
          <p:spPr>
            <a:xfrm>
              <a:off x="783488" y="465141"/>
              <a:ext cx="1456398"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rgbClr val="2D73B9"/>
                  </a:solidFill>
                  <a:latin typeface="Arial"/>
                  <a:sym typeface="Arial"/>
                  <a:rtl val="0"/>
                </a:rPr>
                <a:t>Roles</a:t>
              </a:r>
              <a:endParaRPr lang="en-US" sz="2000" b="1" kern="0" dirty="0">
                <a:solidFill>
                  <a:srgbClr val="2D73B9"/>
                </a:solidFill>
                <a:latin typeface="Arial"/>
                <a:sym typeface="Arial"/>
                <a:rtl val="0"/>
              </a:endParaRPr>
            </a:p>
          </p:txBody>
        </p:sp>
        <p:sp>
          <p:nvSpPr>
            <p:cNvPr id="15" name="TextBox 14"/>
            <p:cNvSpPr txBox="1"/>
            <p:nvPr/>
          </p:nvSpPr>
          <p:spPr>
            <a:xfrm>
              <a:off x="983998" y="1645377"/>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6" name="TextBox 15"/>
            <p:cNvSpPr txBox="1"/>
            <p:nvPr/>
          </p:nvSpPr>
          <p:spPr>
            <a:xfrm>
              <a:off x="983998" y="2631906"/>
              <a:ext cx="378349"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Dev</a:t>
              </a:r>
              <a:endParaRPr lang="en-US" sz="900" kern="0" dirty="0">
                <a:solidFill>
                  <a:srgbClr val="404040"/>
                </a:solidFill>
                <a:latin typeface="Arial"/>
                <a:ea typeface="Arial"/>
                <a:cs typeface="Arial"/>
                <a:sym typeface="Arial"/>
                <a:rtl val="0"/>
              </a:endParaRPr>
            </a:p>
          </p:txBody>
        </p:sp>
        <p:sp>
          <p:nvSpPr>
            <p:cNvPr id="17" name="TextBox 16"/>
            <p:cNvSpPr txBox="1"/>
            <p:nvPr/>
          </p:nvSpPr>
          <p:spPr>
            <a:xfrm>
              <a:off x="1474823" y="2631906"/>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18" name="Picture 17"/>
            <p:cNvPicPr>
              <a:picLocks noChangeAspect="1"/>
            </p:cNvPicPr>
            <p:nvPr/>
          </p:nvPicPr>
          <p:blipFill>
            <a:blip r:embed="rId3"/>
            <a:stretch>
              <a:fillRect/>
            </a:stretch>
          </p:blipFill>
          <p:spPr>
            <a:xfrm>
              <a:off x="1072238" y="1098024"/>
              <a:ext cx="206707" cy="553442"/>
            </a:xfrm>
            <a:prstGeom prst="rect">
              <a:avLst/>
            </a:prstGeom>
          </p:spPr>
        </p:pic>
        <p:pic>
          <p:nvPicPr>
            <p:cNvPr id="19" name="Picture 18"/>
            <p:cNvPicPr>
              <a:picLocks noChangeAspect="1"/>
            </p:cNvPicPr>
            <p:nvPr/>
          </p:nvPicPr>
          <p:blipFill>
            <a:blip r:embed="rId3"/>
            <a:stretch>
              <a:fillRect/>
            </a:stretch>
          </p:blipFill>
          <p:spPr>
            <a:xfrm>
              <a:off x="1072238" y="2078464"/>
              <a:ext cx="206707" cy="553442"/>
            </a:xfrm>
            <a:prstGeom prst="rect">
              <a:avLst/>
            </a:prstGeom>
          </p:spPr>
        </p:pic>
        <p:pic>
          <p:nvPicPr>
            <p:cNvPr id="20" name="Picture 19"/>
            <p:cNvPicPr>
              <a:picLocks noChangeAspect="1"/>
            </p:cNvPicPr>
            <p:nvPr/>
          </p:nvPicPr>
          <p:blipFill>
            <a:blip r:embed="rId4"/>
            <a:stretch>
              <a:fillRect/>
            </a:stretch>
          </p:blipFill>
          <p:spPr>
            <a:xfrm>
              <a:off x="1615162" y="2081531"/>
              <a:ext cx="203087" cy="543749"/>
            </a:xfrm>
            <a:prstGeom prst="rect">
              <a:avLst/>
            </a:prstGeom>
          </p:spPr>
        </p:pic>
      </p:grpSp>
      <p:sp>
        <p:nvSpPr>
          <p:cNvPr id="25" name="TextBox 24"/>
          <p:cNvSpPr txBox="1"/>
          <p:nvPr/>
        </p:nvSpPr>
        <p:spPr>
          <a:xfrm>
            <a:off x="5814115" y="2542405"/>
            <a:ext cx="896471" cy="216888"/>
          </a:xfrm>
          <a:prstGeom prst="rect">
            <a:avLst/>
          </a:prstGeom>
          <a:noFill/>
        </p:spPr>
        <p:txBody>
          <a:bodyPr wrap="none" rtlCol="0">
            <a:spAutoFit/>
          </a:bodyPr>
          <a:lstStyle/>
          <a:p>
            <a:pPr defTabSz="914400"/>
            <a:r>
              <a:rPr lang="en-US" sz="900" kern="0" dirty="0" smtClean="0">
                <a:solidFill>
                  <a:srgbClr val="404040"/>
                </a:solidFill>
                <a:latin typeface="Arial"/>
                <a:ea typeface="Arial"/>
                <a:cs typeface="Arial"/>
                <a:sym typeface="Arial"/>
                <a:rtl val="0"/>
              </a:rPr>
              <a:t>Cloud Foundry</a:t>
            </a:r>
            <a:endParaRPr lang="en-US" sz="900" kern="0" dirty="0">
              <a:solidFill>
                <a:srgbClr val="404040"/>
              </a:solidFill>
              <a:latin typeface="Arial"/>
              <a:ea typeface="Arial"/>
              <a:cs typeface="Arial"/>
              <a:sym typeface="Arial"/>
              <a:rtl val="0"/>
            </a:endParaRPr>
          </a:p>
        </p:txBody>
      </p:sp>
      <p:sp>
        <p:nvSpPr>
          <p:cNvPr id="26" name="TextBox 25"/>
          <p:cNvSpPr txBox="1"/>
          <p:nvPr/>
        </p:nvSpPr>
        <p:spPr>
          <a:xfrm>
            <a:off x="6011717" y="3494280"/>
            <a:ext cx="480840"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BOSH</a:t>
            </a:r>
            <a:endParaRPr lang="en-US" sz="900" kern="0" dirty="0">
              <a:solidFill>
                <a:schemeClr val="tx2">
                  <a:lumMod val="75000"/>
                  <a:lumOff val="25000"/>
                </a:schemeClr>
              </a:solidFill>
              <a:latin typeface="Arial"/>
              <a:ea typeface="Arial"/>
              <a:cs typeface="Arial"/>
              <a:sym typeface="Arial"/>
              <a:rtl val="0"/>
            </a:endParaRPr>
          </a:p>
        </p:txBody>
      </p:sp>
      <p:sp>
        <p:nvSpPr>
          <p:cNvPr id="27" name="TextBox 26"/>
          <p:cNvSpPr txBox="1"/>
          <p:nvPr/>
        </p:nvSpPr>
        <p:spPr>
          <a:xfrm>
            <a:off x="6095772" y="4391507"/>
            <a:ext cx="420528" cy="216888"/>
          </a:xfrm>
          <a:prstGeom prst="rect">
            <a:avLst/>
          </a:prstGeom>
          <a:noFill/>
        </p:spPr>
        <p:txBody>
          <a:bodyPr wrap="none" rtlCol="0">
            <a:spAutoFit/>
          </a:bodyPr>
          <a:lstStyle/>
          <a:p>
            <a:pPr defTabSz="914400"/>
            <a:r>
              <a:rPr lang="en-US" sz="900" kern="0" dirty="0" smtClean="0">
                <a:solidFill>
                  <a:schemeClr val="tx2">
                    <a:lumMod val="75000"/>
                    <a:lumOff val="25000"/>
                  </a:schemeClr>
                </a:solidFill>
                <a:latin typeface="Arial"/>
                <a:ea typeface="Arial"/>
                <a:cs typeface="Arial"/>
                <a:sym typeface="Arial"/>
                <a:rtl val="0"/>
              </a:rPr>
              <a:t>AWS</a:t>
            </a:r>
            <a:endParaRPr lang="en-US" sz="900" kern="0" dirty="0">
              <a:solidFill>
                <a:schemeClr val="tx2">
                  <a:lumMod val="75000"/>
                  <a:lumOff val="25000"/>
                </a:schemeClr>
              </a:solidFill>
              <a:latin typeface="Arial"/>
              <a:ea typeface="Arial"/>
              <a:cs typeface="Arial"/>
              <a:sym typeface="Arial"/>
              <a:rtl val="0"/>
            </a:endParaRPr>
          </a:p>
        </p:txBody>
      </p:sp>
      <p:sp>
        <p:nvSpPr>
          <p:cNvPr id="28" name="TextBox 27"/>
          <p:cNvSpPr txBox="1"/>
          <p:nvPr/>
        </p:nvSpPr>
        <p:spPr>
          <a:xfrm>
            <a:off x="6861062" y="4391507"/>
            <a:ext cx="607317"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VMWare</a:t>
            </a:r>
            <a:endParaRPr lang="en-US" sz="900" kern="0" dirty="0">
              <a:solidFill>
                <a:schemeClr val="tx2">
                  <a:lumMod val="75000"/>
                  <a:lumOff val="25000"/>
                </a:schemeClr>
              </a:solidFill>
              <a:latin typeface="Arial"/>
              <a:ea typeface="Arial"/>
              <a:cs typeface="Arial"/>
              <a:sym typeface="Arial"/>
              <a:rtl val="0"/>
            </a:endParaRPr>
          </a:p>
        </p:txBody>
      </p:sp>
      <p:sp>
        <p:nvSpPr>
          <p:cNvPr id="29" name="TextBox 28"/>
          <p:cNvSpPr txBox="1"/>
          <p:nvPr/>
        </p:nvSpPr>
        <p:spPr>
          <a:xfrm>
            <a:off x="7685302" y="4391507"/>
            <a:ext cx="710013" cy="216888"/>
          </a:xfrm>
          <a:prstGeom prst="rect">
            <a:avLst/>
          </a:prstGeom>
          <a:noFill/>
        </p:spPr>
        <p:txBody>
          <a:bodyPr wrap="none" rtlCol="0">
            <a:spAutoFit/>
          </a:bodyPr>
          <a:lstStyle/>
          <a:p>
            <a:pPr defTabSz="914400"/>
            <a:r>
              <a:rPr lang="en-US" sz="900" kern="0" dirty="0" err="1" smtClean="0">
                <a:solidFill>
                  <a:schemeClr val="tx2">
                    <a:lumMod val="75000"/>
                    <a:lumOff val="25000"/>
                  </a:schemeClr>
                </a:solidFill>
                <a:latin typeface="Arial"/>
                <a:ea typeface="Arial"/>
                <a:cs typeface="Arial"/>
                <a:sym typeface="Arial"/>
                <a:rtl val="0"/>
              </a:rPr>
              <a:t>OpenStack</a:t>
            </a:r>
            <a:endParaRPr lang="en-US" sz="900" kern="0" dirty="0">
              <a:solidFill>
                <a:schemeClr val="tx2">
                  <a:lumMod val="75000"/>
                  <a:lumOff val="25000"/>
                </a:schemeClr>
              </a:solidFill>
              <a:latin typeface="Arial"/>
              <a:ea typeface="Arial"/>
              <a:cs typeface="Arial"/>
              <a:sym typeface="Arial"/>
              <a:rtl val="0"/>
            </a:endParaRPr>
          </a:p>
        </p:txBody>
      </p:sp>
      <p:pic>
        <p:nvPicPr>
          <p:cNvPr id="31" name="Picture 30"/>
          <p:cNvPicPr>
            <a:picLocks noChangeAspect="1"/>
          </p:cNvPicPr>
          <p:nvPr/>
        </p:nvPicPr>
        <p:blipFill>
          <a:blip r:embed="rId5"/>
          <a:stretch>
            <a:fillRect/>
          </a:stretch>
        </p:blipFill>
        <p:spPr>
          <a:xfrm>
            <a:off x="5927953" y="2031815"/>
            <a:ext cx="584509" cy="584509"/>
          </a:xfrm>
          <a:prstGeom prst="rect">
            <a:avLst/>
          </a:prstGeom>
        </p:spPr>
      </p:pic>
      <p:pic>
        <p:nvPicPr>
          <p:cNvPr id="32" name="Picture 31"/>
          <p:cNvPicPr>
            <a:picLocks noChangeAspect="1"/>
          </p:cNvPicPr>
          <p:nvPr/>
        </p:nvPicPr>
        <p:blipFill rotWithShape="1">
          <a:blip r:embed="rId6"/>
          <a:srcRect l="47903" r="18554" b="23845"/>
          <a:stretch/>
        </p:blipFill>
        <p:spPr>
          <a:xfrm>
            <a:off x="5853838" y="3073887"/>
            <a:ext cx="711194" cy="458491"/>
          </a:xfrm>
          <a:prstGeom prst="rect">
            <a:avLst/>
          </a:prstGeom>
        </p:spPr>
      </p:pic>
      <p:pic>
        <p:nvPicPr>
          <p:cNvPr id="33" name="Picture 32"/>
          <p:cNvPicPr>
            <a:picLocks noChangeAspect="1"/>
          </p:cNvPicPr>
          <p:nvPr/>
        </p:nvPicPr>
        <p:blipFill>
          <a:blip r:embed="rId7"/>
          <a:stretch>
            <a:fillRect/>
          </a:stretch>
        </p:blipFill>
        <p:spPr>
          <a:xfrm>
            <a:off x="5927953" y="4024366"/>
            <a:ext cx="747060" cy="298824"/>
          </a:xfrm>
          <a:prstGeom prst="rect">
            <a:avLst/>
          </a:prstGeom>
        </p:spPr>
      </p:pic>
      <p:pic>
        <p:nvPicPr>
          <p:cNvPr id="34" name="Picture 33"/>
          <p:cNvPicPr>
            <a:picLocks noChangeAspect="1"/>
          </p:cNvPicPr>
          <p:nvPr/>
        </p:nvPicPr>
        <p:blipFill>
          <a:blip r:embed="rId8"/>
          <a:stretch>
            <a:fillRect/>
          </a:stretch>
        </p:blipFill>
        <p:spPr>
          <a:xfrm>
            <a:off x="6832536" y="3947070"/>
            <a:ext cx="682592" cy="451902"/>
          </a:xfrm>
          <a:prstGeom prst="rect">
            <a:avLst/>
          </a:prstGeom>
        </p:spPr>
      </p:pic>
      <p:pic>
        <p:nvPicPr>
          <p:cNvPr id="35" name="Picture 34"/>
          <p:cNvPicPr>
            <a:picLocks noChangeAspect="1"/>
          </p:cNvPicPr>
          <p:nvPr/>
        </p:nvPicPr>
        <p:blipFill>
          <a:blip r:embed="rId9"/>
          <a:stretch>
            <a:fillRect/>
          </a:stretch>
        </p:blipFill>
        <p:spPr>
          <a:xfrm>
            <a:off x="7808925" y="3931008"/>
            <a:ext cx="494032" cy="494030"/>
          </a:xfrm>
          <a:prstGeom prst="rect">
            <a:avLst/>
          </a:prstGeom>
        </p:spPr>
      </p:pic>
      <p:cxnSp>
        <p:nvCxnSpPr>
          <p:cNvPr id="38" name="Straight Connector 37"/>
          <p:cNvCxnSpPr/>
          <p:nvPr/>
        </p:nvCxnSpPr>
        <p:spPr>
          <a:xfrm>
            <a:off x="2311179"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2549212" y="2069005"/>
            <a:ext cx="1594164" cy="652327"/>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Runtime Platform</a:t>
            </a:r>
            <a:endParaRPr lang="en-US" sz="1400" kern="0" dirty="0">
              <a:solidFill>
                <a:srgbClr val="FFFFFF"/>
              </a:solidFill>
              <a:latin typeface="Arial"/>
              <a:sym typeface="Arial"/>
              <a:rtl val="0"/>
            </a:endParaRPr>
          </a:p>
        </p:txBody>
      </p:sp>
      <p:sp>
        <p:nvSpPr>
          <p:cNvPr id="41" name="Rectangle 40"/>
          <p:cNvSpPr/>
          <p:nvPr/>
        </p:nvSpPr>
        <p:spPr>
          <a:xfrm>
            <a:off x="2549211" y="300771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Operations</a:t>
            </a:r>
          </a:p>
          <a:p>
            <a:pPr algn="ctr" defTabSz="914400"/>
            <a:r>
              <a:rPr lang="en-US" sz="1400" kern="0" dirty="0" smtClean="0">
                <a:solidFill>
                  <a:srgbClr val="FFFFFF"/>
                </a:solidFill>
                <a:latin typeface="Arial"/>
                <a:sym typeface="Arial"/>
                <a:rtl val="0"/>
              </a:rPr>
              <a:t>(Infrastructure Automation)</a:t>
            </a:r>
            <a:endParaRPr lang="en-US" sz="1400" kern="0" dirty="0">
              <a:solidFill>
                <a:srgbClr val="FFFFFF"/>
              </a:solidFill>
              <a:latin typeface="Arial"/>
              <a:sym typeface="Arial"/>
              <a:rtl val="0"/>
            </a:endParaRPr>
          </a:p>
        </p:txBody>
      </p:sp>
      <p:sp>
        <p:nvSpPr>
          <p:cNvPr id="47" name="TextBox 46"/>
          <p:cNvSpPr txBox="1"/>
          <p:nvPr/>
        </p:nvSpPr>
        <p:spPr>
          <a:xfrm>
            <a:off x="1186428" y="4497848"/>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48" name="Picture 47"/>
          <p:cNvPicPr>
            <a:picLocks noChangeAspect="1"/>
          </p:cNvPicPr>
          <p:nvPr/>
        </p:nvPicPr>
        <p:blipFill>
          <a:blip r:embed="rId4"/>
          <a:stretch>
            <a:fillRect/>
          </a:stretch>
        </p:blipFill>
        <p:spPr>
          <a:xfrm>
            <a:off x="1337256" y="3972673"/>
            <a:ext cx="203087" cy="543749"/>
          </a:xfrm>
          <a:prstGeom prst="rect">
            <a:avLst/>
          </a:prstGeom>
        </p:spPr>
      </p:pic>
      <p:sp>
        <p:nvSpPr>
          <p:cNvPr id="49" name="TextBox 48"/>
          <p:cNvSpPr txBox="1"/>
          <p:nvPr/>
        </p:nvSpPr>
        <p:spPr>
          <a:xfrm>
            <a:off x="1186428" y="3583694"/>
            <a:ext cx="498896" cy="216888"/>
          </a:xfrm>
          <a:prstGeom prst="rect">
            <a:avLst/>
          </a:prstGeom>
          <a:noFill/>
        </p:spPr>
        <p:txBody>
          <a:bodyPr wrap="none" rtlCol="0">
            <a:spAutoFit/>
          </a:bodyPr>
          <a:lstStyle/>
          <a:p>
            <a:pPr algn="ctr" defTabSz="914400"/>
            <a:r>
              <a:rPr lang="en-US" sz="900" kern="0" dirty="0" smtClean="0">
                <a:solidFill>
                  <a:srgbClr val="404040"/>
                </a:solidFill>
                <a:latin typeface="Arial"/>
                <a:ea typeface="Arial"/>
                <a:cs typeface="Arial"/>
                <a:sym typeface="Arial"/>
                <a:rtl val="0"/>
              </a:rPr>
              <a:t>IT Ops</a:t>
            </a:r>
            <a:endParaRPr lang="en-US" sz="900" kern="0" dirty="0">
              <a:solidFill>
                <a:srgbClr val="404040"/>
              </a:solidFill>
              <a:latin typeface="Arial"/>
              <a:ea typeface="Arial"/>
              <a:cs typeface="Arial"/>
              <a:sym typeface="Arial"/>
              <a:rtl val="0"/>
            </a:endParaRPr>
          </a:p>
        </p:txBody>
      </p:sp>
      <p:pic>
        <p:nvPicPr>
          <p:cNvPr id="50" name="Picture 49"/>
          <p:cNvPicPr>
            <a:picLocks noChangeAspect="1"/>
          </p:cNvPicPr>
          <p:nvPr/>
        </p:nvPicPr>
        <p:blipFill>
          <a:blip r:embed="rId4"/>
          <a:stretch>
            <a:fillRect/>
          </a:stretch>
        </p:blipFill>
        <p:spPr>
          <a:xfrm>
            <a:off x="1337256" y="3058519"/>
            <a:ext cx="203087" cy="543749"/>
          </a:xfrm>
          <a:prstGeom prst="rect">
            <a:avLst/>
          </a:prstGeom>
        </p:spPr>
      </p:pic>
      <p:sp>
        <p:nvSpPr>
          <p:cNvPr id="45" name="Rectangle 44"/>
          <p:cNvSpPr/>
          <p:nvPr/>
        </p:nvSpPr>
        <p:spPr>
          <a:xfrm>
            <a:off x="4227462" y="2066183"/>
            <a:ext cx="1352686" cy="652327"/>
          </a:xfrm>
          <a:prstGeom prst="rect">
            <a:avLst/>
          </a:prstGeom>
          <a:solidFill>
            <a:srgbClr val="45A3E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Services</a:t>
            </a:r>
            <a:endParaRPr lang="en-US" sz="1400" kern="0" dirty="0">
              <a:solidFill>
                <a:srgbClr val="FFFFFF"/>
              </a:solidFill>
              <a:latin typeface="Arial"/>
              <a:sym typeface="Arial"/>
              <a:rtl val="0"/>
            </a:endParaRPr>
          </a:p>
        </p:txBody>
      </p:sp>
      <p:pic>
        <p:nvPicPr>
          <p:cNvPr id="3" name="Picture 2" descr="Screen Shot 2016-01-18 at 5.03.35 PM.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6258" y="2032000"/>
            <a:ext cx="872950" cy="370705"/>
          </a:xfrm>
          <a:prstGeom prst="rect">
            <a:avLst/>
          </a:prstGeom>
        </p:spPr>
      </p:pic>
      <p:pic>
        <p:nvPicPr>
          <p:cNvPr id="4" name="Picture 3" descr="Screen Shot 2016-01-18 at 5.03.47 PM.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19937" y="2356560"/>
            <a:ext cx="700221" cy="332605"/>
          </a:xfrm>
          <a:prstGeom prst="rect">
            <a:avLst/>
          </a:prstGeom>
        </p:spPr>
      </p:pic>
      <p:pic>
        <p:nvPicPr>
          <p:cNvPr id="43" name="Picture 42" descr="Screen Shot 2016-01-18 at 5.04.37 PM.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61312" y="2402705"/>
            <a:ext cx="994475" cy="279400"/>
          </a:xfrm>
          <a:prstGeom prst="rect">
            <a:avLst/>
          </a:prstGeom>
        </p:spPr>
      </p:pic>
      <p:pic>
        <p:nvPicPr>
          <p:cNvPr id="44" name="Picture 43" descr="Screen Shot 2016-01-18 at 5.05.57 PM.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85222" y="2031815"/>
            <a:ext cx="1199058" cy="324745"/>
          </a:xfrm>
          <a:prstGeom prst="rect">
            <a:avLst/>
          </a:prstGeom>
        </p:spPr>
      </p:pic>
      <p:cxnSp>
        <p:nvCxnSpPr>
          <p:cNvPr id="56" name="Straight Arrow Connector 55"/>
          <p:cNvCxnSpPr/>
          <p:nvPr/>
        </p:nvCxnSpPr>
        <p:spPr>
          <a:xfrm>
            <a:off x="4887912" y="2709577"/>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2572374" y="1209938"/>
            <a:ext cx="3007773"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Applications</a:t>
            </a:r>
            <a:endParaRPr lang="en-US" sz="1400" kern="0" dirty="0">
              <a:solidFill>
                <a:srgbClr val="FFFFFF"/>
              </a:solidFill>
              <a:latin typeface="Arial"/>
              <a:sym typeface="Arial"/>
              <a:rtl val="0"/>
            </a:endParaRPr>
          </a:p>
        </p:txBody>
      </p:sp>
      <p:cxnSp>
        <p:nvCxnSpPr>
          <p:cNvPr id="58" name="Straight Arrow Connector 57"/>
          <p:cNvCxnSpPr/>
          <p:nvPr/>
        </p:nvCxnSpPr>
        <p:spPr>
          <a:xfrm>
            <a:off x="3308946" y="1813011"/>
            <a:ext cx="0" cy="278433"/>
          </a:xfrm>
          <a:prstGeom prst="straightConnector1">
            <a:avLst/>
          </a:prstGeom>
          <a:ln>
            <a:solidFill>
              <a:srgbClr val="139789"/>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59" name="TextBox 58"/>
          <p:cNvSpPr txBox="1"/>
          <p:nvPr/>
        </p:nvSpPr>
        <p:spPr>
          <a:xfrm>
            <a:off x="3369457" y="1826126"/>
            <a:ext cx="1595684" cy="246221"/>
          </a:xfrm>
          <a:prstGeom prst="rect">
            <a:avLst/>
          </a:prstGeom>
          <a:noFill/>
        </p:spPr>
        <p:txBody>
          <a:bodyPr wrap="none" rtlCol="0">
            <a:spAutoFit/>
          </a:bodyPr>
          <a:lstStyle/>
          <a:p>
            <a:pPr defTabSz="914400"/>
            <a:r>
              <a:rPr lang="en-US" sz="1000" kern="0" dirty="0" smtClean="0">
                <a:solidFill>
                  <a:srgbClr val="4C4C4C"/>
                </a:solidFill>
                <a:latin typeface="Arial"/>
                <a:ea typeface="Arial"/>
                <a:cs typeface="Arial"/>
                <a:sym typeface="Arial"/>
                <a:rtl val="0"/>
              </a:rPr>
              <a:t>Contract: </a:t>
            </a:r>
            <a:r>
              <a:rPr lang="en-US" sz="1000" b="1" kern="0" dirty="0" smtClean="0">
                <a:solidFill>
                  <a:srgbClr val="4C4C4C"/>
                </a:solidFill>
                <a:latin typeface="Arial"/>
                <a:ea typeface="Arial"/>
                <a:cs typeface="Arial"/>
                <a:sym typeface="Arial"/>
                <a:rtl val="0"/>
              </a:rPr>
              <a:t>12 Factor App</a:t>
            </a:r>
            <a:endParaRPr lang="en-US" sz="1000" b="1" kern="0" dirty="0">
              <a:solidFill>
                <a:srgbClr val="4C4C4C"/>
              </a:solidFill>
              <a:latin typeface="Arial"/>
              <a:ea typeface="Arial"/>
              <a:cs typeface="Arial"/>
              <a:sym typeface="Arial"/>
              <a:rtl val="0"/>
            </a:endParaRPr>
          </a:p>
        </p:txBody>
      </p:sp>
      <p:pic>
        <p:nvPicPr>
          <p:cNvPr id="60" name="Shape 291"/>
          <p:cNvPicPr preferRelativeResize="0"/>
          <p:nvPr/>
        </p:nvPicPr>
        <p:blipFill rotWithShape="1">
          <a:blip r:embed="rId14">
            <a:alphaModFix/>
          </a:blip>
          <a:srcRect l="17937" t="8359" r="24902" b="5608"/>
          <a:stretch/>
        </p:blipFill>
        <p:spPr>
          <a:xfrm>
            <a:off x="6885222" y="1105375"/>
            <a:ext cx="293634" cy="347959"/>
          </a:xfrm>
          <a:prstGeom prst="rect">
            <a:avLst/>
          </a:prstGeom>
          <a:noFill/>
          <a:ln>
            <a:noFill/>
          </a:ln>
        </p:spPr>
      </p:pic>
      <p:pic>
        <p:nvPicPr>
          <p:cNvPr id="61" name="Shape 292"/>
          <p:cNvPicPr preferRelativeResize="0"/>
          <p:nvPr/>
        </p:nvPicPr>
        <p:blipFill rotWithShape="1">
          <a:blip r:embed="rId15">
            <a:alphaModFix/>
          </a:blip>
          <a:srcRect/>
          <a:stretch/>
        </p:blipFill>
        <p:spPr>
          <a:xfrm>
            <a:off x="5927953" y="1209937"/>
            <a:ext cx="782027" cy="198571"/>
          </a:xfrm>
          <a:prstGeom prst="rect">
            <a:avLst/>
          </a:prstGeom>
          <a:noFill/>
          <a:ln>
            <a:noFill/>
          </a:ln>
        </p:spPr>
      </p:pic>
      <p:pic>
        <p:nvPicPr>
          <p:cNvPr id="62" name="Shape 293"/>
          <p:cNvPicPr preferRelativeResize="0"/>
          <p:nvPr/>
        </p:nvPicPr>
        <p:blipFill rotWithShape="1">
          <a:blip r:embed="rId16">
            <a:alphaModFix/>
          </a:blip>
          <a:srcRect/>
          <a:stretch/>
        </p:blipFill>
        <p:spPr>
          <a:xfrm>
            <a:off x="6074299" y="1456424"/>
            <a:ext cx="267277" cy="288188"/>
          </a:xfrm>
          <a:prstGeom prst="rect">
            <a:avLst/>
          </a:prstGeom>
          <a:noFill/>
          <a:ln>
            <a:noFill/>
          </a:ln>
        </p:spPr>
      </p:pic>
      <p:pic>
        <p:nvPicPr>
          <p:cNvPr id="63" name="Shape 295"/>
          <p:cNvPicPr preferRelativeResize="0"/>
          <p:nvPr/>
        </p:nvPicPr>
        <p:blipFill rotWithShape="1">
          <a:blip r:embed="rId17">
            <a:alphaModFix/>
          </a:blip>
          <a:srcRect/>
          <a:stretch/>
        </p:blipFill>
        <p:spPr>
          <a:xfrm>
            <a:off x="6512462" y="1456424"/>
            <a:ext cx="512582" cy="219511"/>
          </a:xfrm>
          <a:prstGeom prst="rect">
            <a:avLst/>
          </a:prstGeom>
          <a:noFill/>
          <a:ln>
            <a:noFill/>
          </a:ln>
        </p:spPr>
      </p:pic>
      <p:pic>
        <p:nvPicPr>
          <p:cNvPr id="64" name="Shape 296"/>
          <p:cNvPicPr preferRelativeResize="0"/>
          <p:nvPr/>
        </p:nvPicPr>
        <p:blipFill rotWithShape="1">
          <a:blip r:embed="rId18">
            <a:alphaModFix/>
          </a:blip>
          <a:srcRect/>
          <a:stretch/>
        </p:blipFill>
        <p:spPr>
          <a:xfrm>
            <a:off x="7961312" y="1206273"/>
            <a:ext cx="322054" cy="188386"/>
          </a:xfrm>
          <a:prstGeom prst="rect">
            <a:avLst/>
          </a:prstGeom>
          <a:noFill/>
          <a:ln>
            <a:noFill/>
          </a:ln>
        </p:spPr>
      </p:pic>
      <p:sp>
        <p:nvSpPr>
          <p:cNvPr id="65" name="Shape 297"/>
          <p:cNvSpPr txBox="1"/>
          <p:nvPr/>
        </p:nvSpPr>
        <p:spPr>
          <a:xfrm>
            <a:off x="7961312" y="1448991"/>
            <a:ext cx="936601" cy="25548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600" b="0" i="0" u="none" strike="noStrike" cap="none" baseline="0" dirty="0">
                <a:solidFill>
                  <a:srgbClr val="949494"/>
                </a:solidFill>
                <a:latin typeface="Arial"/>
                <a:ea typeface="Arial"/>
                <a:cs typeface="Arial"/>
                <a:sym typeface="Arial"/>
              </a:rPr>
              <a:t>more…</a:t>
            </a:r>
          </a:p>
        </p:txBody>
      </p:sp>
      <p:pic>
        <p:nvPicPr>
          <p:cNvPr id="66" name="Shape 301"/>
          <p:cNvPicPr preferRelativeResize="0"/>
          <p:nvPr/>
        </p:nvPicPr>
        <p:blipFill rotWithShape="1">
          <a:blip r:embed="rId19">
            <a:alphaModFix/>
          </a:blip>
          <a:srcRect/>
          <a:stretch/>
        </p:blipFill>
        <p:spPr>
          <a:xfrm>
            <a:off x="7318751" y="1206273"/>
            <a:ext cx="501407" cy="397097"/>
          </a:xfrm>
          <a:prstGeom prst="rect">
            <a:avLst/>
          </a:prstGeom>
          <a:noFill/>
          <a:ln>
            <a:noFill/>
          </a:ln>
        </p:spPr>
      </p:pic>
      <p:cxnSp>
        <p:nvCxnSpPr>
          <p:cNvPr id="67" name="Straight Connector 66"/>
          <p:cNvCxnSpPr/>
          <p:nvPr/>
        </p:nvCxnSpPr>
        <p:spPr>
          <a:xfrm>
            <a:off x="5821626" y="600987"/>
            <a:ext cx="0" cy="4128965"/>
          </a:xfrm>
          <a:prstGeom prst="line">
            <a:avLst/>
          </a:prstGeom>
          <a:ln w="12700" cmpd="sng">
            <a:solidFill>
              <a:schemeClr val="tx2"/>
            </a:solidFill>
            <a:prstDash val="dot"/>
            <a:bevel/>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a:xfrm>
            <a:off x="2549211" y="3986209"/>
            <a:ext cx="3030937" cy="6523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1400" kern="0" dirty="0" smtClean="0">
                <a:solidFill>
                  <a:srgbClr val="FFFFFF"/>
                </a:solidFill>
                <a:latin typeface="Arial"/>
                <a:sym typeface="Arial"/>
                <a:rtl val="0"/>
              </a:rPr>
              <a:t>Infrastructure</a:t>
            </a:r>
            <a:endParaRPr lang="en-US" sz="1400" kern="0" dirty="0">
              <a:solidFill>
                <a:srgbClr val="FFFFFF"/>
              </a:solidFill>
              <a:latin typeface="Arial"/>
              <a:sym typeface="Arial"/>
              <a:rtl val="0"/>
            </a:endParaRPr>
          </a:p>
        </p:txBody>
      </p:sp>
      <p:sp>
        <p:nvSpPr>
          <p:cNvPr id="74" name="Rectangle 73"/>
          <p:cNvSpPr/>
          <p:nvPr/>
        </p:nvSpPr>
        <p:spPr>
          <a:xfrm>
            <a:off x="5853838" y="462876"/>
            <a:ext cx="3179037" cy="42560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r>
              <a:rPr lang="en-US" sz="2000" b="1" kern="0" dirty="0" smtClean="0">
                <a:solidFill>
                  <a:schemeClr val="tx1">
                    <a:lumMod val="50000"/>
                    <a:lumOff val="50000"/>
                  </a:schemeClr>
                </a:solidFill>
                <a:latin typeface="Arial"/>
                <a:sym typeface="Arial"/>
                <a:rtl val="0"/>
              </a:rPr>
              <a:t>Tools</a:t>
            </a:r>
            <a:endParaRPr lang="en-US" sz="2000" b="1" kern="0" dirty="0">
              <a:solidFill>
                <a:schemeClr val="tx1">
                  <a:lumMod val="50000"/>
                  <a:lumOff val="50000"/>
                </a:schemeClr>
              </a:solidFill>
              <a:latin typeface="Arial"/>
              <a:sym typeface="Arial"/>
              <a:rtl val="0"/>
            </a:endParaRPr>
          </a:p>
        </p:txBody>
      </p:sp>
      <p:sp>
        <p:nvSpPr>
          <p:cNvPr id="46" name="Rectangle 45"/>
          <p:cNvSpPr/>
          <p:nvPr/>
        </p:nvSpPr>
        <p:spPr>
          <a:xfrm>
            <a:off x="2471496" y="2025324"/>
            <a:ext cx="3190875" cy="1673641"/>
          </a:xfrm>
          <a:prstGeom prst="rect">
            <a:avLst/>
          </a:prstGeom>
          <a:solidFill>
            <a:srgbClr val="008881">
              <a:alpha val="21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655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5143500"/>
          </a:xfrm>
          <a:prstGeom prst="rect">
            <a:avLst/>
          </a:prstGeom>
        </p:spPr>
      </p:pic>
      <p:sp>
        <p:nvSpPr>
          <p:cNvPr id="20" name="Rectangle 19"/>
          <p:cNvSpPr/>
          <p:nvPr/>
        </p:nvSpPr>
        <p:spPr>
          <a:xfrm>
            <a:off x="0" y="0"/>
            <a:ext cx="9144000" cy="51435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endParaRPr>
          </a:p>
        </p:txBody>
      </p:sp>
      <p:cxnSp>
        <p:nvCxnSpPr>
          <p:cNvPr id="40" name="Straight Connector 39"/>
          <p:cNvCxnSpPr/>
          <p:nvPr/>
        </p:nvCxnSpPr>
        <p:spPr>
          <a:xfrm>
            <a:off x="596900" y="2111130"/>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3428754"/>
            <a:ext cx="7848600" cy="1588"/>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794" y="1336859"/>
            <a:ext cx="5209487" cy="4605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ea typeface="Arial"/>
              <a:cs typeface="Arial"/>
              <a:sym typeface="Arial"/>
            </a:endParaRPr>
          </a:p>
        </p:txBody>
      </p:sp>
      <p:sp>
        <p:nvSpPr>
          <p:cNvPr id="10" name="Shape 1163"/>
          <p:cNvSpPr txBox="1">
            <a:spLocks/>
          </p:cNvSpPr>
          <p:nvPr/>
        </p:nvSpPr>
        <p:spPr bwMode="gray">
          <a:xfrm>
            <a:off x="205956" y="2553542"/>
            <a:ext cx="8410499" cy="4605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BOSH Basics and architecture</a:t>
            </a:r>
            <a:endParaRPr lang="en" sz="2100" b="1" cap="all" dirty="0">
              <a:solidFill>
                <a:srgbClr val="138A7E"/>
              </a:solidFill>
            </a:endParaRPr>
          </a:p>
        </p:txBody>
      </p:sp>
    </p:spTree>
    <p:extLst>
      <p:ext uri="{BB962C8B-B14F-4D97-AF65-F5344CB8AC3E}">
        <p14:creationId xmlns:p14="http://schemas.microsoft.com/office/powerpoint/2010/main" val="37540419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pPr defTabSz="514328">
              <a:defRPr/>
            </a:pPr>
            <a:r>
              <a:rPr lang="en-US" sz="2500" dirty="0" smtClean="0">
                <a:solidFill>
                  <a:srgbClr val="008881"/>
                </a:solidFill>
                <a:ea typeface="+mj-ea"/>
                <a:cs typeface="+mj-cs"/>
              </a:rPr>
              <a:t>BOSH</a:t>
            </a:r>
            <a:endParaRPr lang="en-US" sz="2500" dirty="0">
              <a:solidFill>
                <a:srgbClr val="008881"/>
              </a:solidFill>
              <a:ea typeface="+mj-ea"/>
              <a:cs typeface="+mj-cs"/>
            </a:endParaRPr>
          </a:p>
        </p:txBody>
      </p:sp>
      <p:sp>
        <p:nvSpPr>
          <p:cNvPr id="6" name="Rectangle 9"/>
          <p:cNvSpPr>
            <a:spLocks noGrp="1" noChangeArrowheads="1"/>
          </p:cNvSpPr>
          <p:nvPr>
            <p:ph type="body"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normAutofit/>
          </a:bodyPr>
          <a:lstStyle/>
          <a:p>
            <a:r>
              <a:rPr lang="en-US" sz="2300" dirty="0">
                <a:solidFill>
                  <a:srgbClr val="FFFFFF"/>
                </a:solidFill>
                <a:latin typeface="Arial" charset="0"/>
                <a:cs typeface="Arial" charset="0"/>
              </a:rPr>
              <a:t>“BOSH is an open-source tool chain for release engineering, deployment and lifecycle management of large-scale distributed services”</a:t>
            </a:r>
          </a:p>
        </p:txBody>
      </p:sp>
      <p:sp>
        <p:nvSpPr>
          <p:cNvPr id="2049" name="Slide Number Placeholder 3"/>
          <p:cNvSpPr>
            <a:spLocks noGrp="1"/>
          </p:cNvSpPr>
          <p:nvPr>
            <p:ph type="sldNum" sz="quarter" idx="4294967295"/>
          </p:nvPr>
        </p:nvSpPr>
        <p:spPr bwMode="auto">
          <a:xfrm>
            <a:off x="0" y="4933950"/>
            <a:ext cx="207963" cy="20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417909" indent="-160734" eaLnBrk="0" hangingPunct="0">
              <a:defRPr sz="4200">
                <a:solidFill>
                  <a:srgbClr val="000000"/>
                </a:solidFill>
                <a:latin typeface="Gill Sans" charset="0"/>
                <a:ea typeface="ヒラギノ角ゴ ProN W3" charset="0"/>
                <a:cs typeface="ヒラギノ角ゴ ProN W3" charset="0"/>
                <a:sym typeface="Gill Sans" charset="0"/>
              </a:defRPr>
            </a:lvl2pPr>
            <a:lvl3pPr marL="642938" indent="-128588" eaLnBrk="0" hangingPunct="0">
              <a:defRPr sz="4200">
                <a:solidFill>
                  <a:srgbClr val="000000"/>
                </a:solidFill>
                <a:latin typeface="Gill Sans" charset="0"/>
                <a:ea typeface="ヒラギノ角ゴ ProN W3" charset="0"/>
                <a:cs typeface="ヒラギノ角ゴ ProN W3" charset="0"/>
                <a:sym typeface="Gill Sans" charset="0"/>
              </a:defRPr>
            </a:lvl3pPr>
            <a:lvl4pPr marL="900113" indent="-128588" eaLnBrk="0" hangingPunct="0">
              <a:defRPr sz="4200">
                <a:solidFill>
                  <a:srgbClr val="000000"/>
                </a:solidFill>
                <a:latin typeface="Gill Sans" charset="0"/>
                <a:ea typeface="ヒラギノ角ゴ ProN W3" charset="0"/>
                <a:cs typeface="ヒラギノ角ゴ ProN W3" charset="0"/>
                <a:sym typeface="Gill Sans" charset="0"/>
              </a:defRPr>
            </a:lvl4pPr>
            <a:lvl5pPr marL="1157288" indent="-128588" eaLnBrk="0" hangingPunct="0">
              <a:defRPr sz="4200">
                <a:solidFill>
                  <a:srgbClr val="000000"/>
                </a:solidFill>
                <a:latin typeface="Gill Sans" charset="0"/>
                <a:ea typeface="ヒラギノ角ゴ ProN W3" charset="0"/>
                <a:cs typeface="ヒラギノ角ゴ ProN W3" charset="0"/>
                <a:sym typeface="Gill Sans" charset="0"/>
              </a:defRPr>
            </a:lvl5pPr>
            <a:lvl6pPr marL="141446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167163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192881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218598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1D5ADB3A-C6F2-6F40-84FB-AB743D47D13E}" type="slidenum">
              <a:rPr lang="en-US"/>
              <a:pPr eaLnBrk="1" hangingPunct="1"/>
              <a:t>6</a:t>
            </a:fld>
            <a:endParaRPr lang="en-US"/>
          </a:p>
        </p:txBody>
      </p:sp>
      <p:sp>
        <p:nvSpPr>
          <p:cNvPr id="2051" name="Text Box 6"/>
          <p:cNvSpPr txBox="1">
            <a:spLocks noChangeArrowheads="1"/>
          </p:cNvSpPr>
          <p:nvPr/>
        </p:nvSpPr>
        <p:spPr bwMode="auto">
          <a:xfrm>
            <a:off x="307181" y="4934545"/>
            <a:ext cx="208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51431" tIns="25716" rIns="51431" bIns="25716" anchor="ctr"/>
          <a:lstStyle>
            <a:lvl1pPr eaLnBrk="0" hangingPunct="0">
              <a:defRPr sz="75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75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75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75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75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9pPr>
          </a:lstStyle>
          <a:p>
            <a:pPr algn="l" eaLnBrk="1" hangingPunct="1"/>
            <a:fld id="{8CDC093B-3E83-B846-AC37-4C52E7109BA1}" type="slidenum">
              <a:rPr lang="en-US" sz="1100">
                <a:solidFill>
                  <a:srgbClr val="595959"/>
                </a:solidFill>
                <a:latin typeface="Arial" charset="0"/>
                <a:ea typeface="ＭＳ Ｐゴシック" charset="0"/>
                <a:sym typeface="Arial" charset="0"/>
              </a:rPr>
              <a:pPr algn="l" eaLnBrk="1" hangingPunct="1"/>
              <a:t>6</a:t>
            </a:fld>
            <a:endParaRPr lang="en-US" sz="1100">
              <a:solidFill>
                <a:srgbClr val="595959"/>
              </a:solidFill>
              <a:latin typeface="Arial" charset="0"/>
              <a:ea typeface="ＭＳ Ｐゴシック" charset="0"/>
              <a:sym typeface="Arial" charset="0"/>
            </a:endParaRPr>
          </a:p>
        </p:txBody>
      </p:sp>
    </p:spTree>
    <p:extLst>
      <p:ext uri="{BB962C8B-B14F-4D97-AF65-F5344CB8AC3E}">
        <p14:creationId xmlns:p14="http://schemas.microsoft.com/office/powerpoint/2010/main" val="19875992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49" y="971550"/>
            <a:ext cx="3478601" cy="3581373"/>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Unifies release engineering, deployment, and lifecycle management large-scale cloud software. </a:t>
            </a:r>
          </a:p>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BOSH can provision and deploy software over hundreds of VMs.</a:t>
            </a:r>
          </a:p>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BOSH supports multiple Infrastructure as a Service (</a:t>
            </a:r>
            <a:r>
              <a:rPr lang="en-US" sz="1400" dirty="0" err="1">
                <a:solidFill>
                  <a:schemeClr val="bg1"/>
                </a:solidFill>
                <a:latin typeface="Open Sans"/>
                <a:ea typeface="Open Sans"/>
                <a:cs typeface="Open Sans"/>
                <a:sym typeface="Open Sans"/>
              </a:rPr>
              <a:t>IaaS</a:t>
            </a:r>
            <a:r>
              <a:rPr lang="en-US" sz="1400" dirty="0">
                <a:solidFill>
                  <a:schemeClr val="bg1"/>
                </a:solidFill>
                <a:latin typeface="Open Sans"/>
                <a:ea typeface="Open Sans"/>
                <a:cs typeface="Open Sans"/>
                <a:sym typeface="Open Sans"/>
              </a:rPr>
              <a:t>) providers like VMware </a:t>
            </a:r>
            <a:r>
              <a:rPr lang="en-US" sz="1400" dirty="0" err="1">
                <a:solidFill>
                  <a:schemeClr val="bg1"/>
                </a:solidFill>
                <a:latin typeface="Open Sans"/>
                <a:ea typeface="Open Sans"/>
                <a:cs typeface="Open Sans"/>
                <a:sym typeface="Open Sans"/>
              </a:rPr>
              <a:t>vSphere</a:t>
            </a:r>
            <a:r>
              <a:rPr lang="en-US" sz="1400" dirty="0">
                <a:solidFill>
                  <a:schemeClr val="bg1"/>
                </a:solidFill>
                <a:latin typeface="Open Sans"/>
                <a:ea typeface="Open Sans"/>
                <a:cs typeface="Open Sans"/>
                <a:sym typeface="Open Sans"/>
              </a:rPr>
              <a:t>, </a:t>
            </a:r>
            <a:r>
              <a:rPr lang="en-US" sz="1400" dirty="0" err="1">
                <a:solidFill>
                  <a:schemeClr val="bg1"/>
                </a:solidFill>
                <a:latin typeface="Open Sans"/>
                <a:ea typeface="Open Sans"/>
                <a:cs typeface="Open Sans"/>
                <a:sym typeface="Open Sans"/>
              </a:rPr>
              <a:t>vCloud</a:t>
            </a:r>
            <a:r>
              <a:rPr lang="en-US" sz="1400" dirty="0">
                <a:solidFill>
                  <a:schemeClr val="bg1"/>
                </a:solidFill>
                <a:latin typeface="Open Sans"/>
                <a:ea typeface="Open Sans"/>
                <a:cs typeface="Open Sans"/>
                <a:sym typeface="Open Sans"/>
              </a:rPr>
              <a:t> Director, Amazon Web </a:t>
            </a:r>
            <a:r>
              <a:rPr lang="en-US" sz="1400" dirty="0" smtClean="0">
                <a:solidFill>
                  <a:schemeClr val="bg1"/>
                </a:solidFill>
                <a:latin typeface="Open Sans"/>
                <a:ea typeface="Open Sans"/>
                <a:cs typeface="Open Sans"/>
                <a:sym typeface="Open Sans"/>
              </a:rPr>
              <a:t>Services EC2</a:t>
            </a:r>
            <a:r>
              <a:rPr lang="en-US" sz="1400" dirty="0">
                <a:solidFill>
                  <a:schemeClr val="bg1"/>
                </a:solidFill>
                <a:latin typeface="Open Sans"/>
                <a:ea typeface="Open Sans"/>
                <a:cs typeface="Open Sans"/>
                <a:sym typeface="Open Sans"/>
              </a:rPr>
              <a:t>, and </a:t>
            </a:r>
            <a:r>
              <a:rPr lang="en-US" sz="1400" dirty="0" err="1">
                <a:solidFill>
                  <a:schemeClr val="bg1"/>
                </a:solidFill>
                <a:latin typeface="Open Sans"/>
                <a:ea typeface="Open Sans"/>
                <a:cs typeface="Open Sans"/>
                <a:sym typeface="Open Sans"/>
              </a:rPr>
              <a:t>OpenStack</a:t>
            </a:r>
            <a:endParaRPr lang="en-US" sz="1400" dirty="0">
              <a:solidFill>
                <a:schemeClr val="bg1"/>
              </a:solidFill>
              <a:latin typeface="Open Sans"/>
              <a:ea typeface="Open Sans"/>
              <a:cs typeface="Open Sans"/>
              <a:sym typeface="Open Sans"/>
            </a:endParaRPr>
          </a:p>
          <a:p>
            <a:pPr marL="285750" marR="0" lvl="0" indent="-285750" algn="l" rtl="0">
              <a:lnSpc>
                <a:spcPct val="100000"/>
              </a:lnSpc>
              <a:spcBef>
                <a:spcPts val="1200"/>
              </a:spcBef>
              <a:spcAft>
                <a:spcPts val="0"/>
              </a:spcAft>
              <a:buFont typeface="Arial"/>
              <a:buChar char="•"/>
            </a:pPr>
            <a:r>
              <a:rPr lang="en-US" sz="1400" dirty="0">
                <a:solidFill>
                  <a:schemeClr val="bg1"/>
                </a:solidFill>
                <a:latin typeface="Open Sans"/>
                <a:ea typeface="Open Sans"/>
                <a:cs typeface="Open Sans"/>
                <a:sym typeface="Open Sans"/>
              </a:rPr>
              <a:t>It performs monitoring, failure recovery, and software updates with zero-to-minimal downtime.</a:t>
            </a:r>
          </a:p>
        </p:txBody>
      </p:sp>
      <p:sp>
        <p:nvSpPr>
          <p:cNvPr id="1104" name="Shape 1104"/>
          <p:cNvSpPr/>
          <p:nvPr/>
        </p:nvSpPr>
        <p:spPr>
          <a:xfrm>
            <a:off x="5235419"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DB</a:t>
            </a:r>
          </a:p>
        </p:txBody>
      </p:sp>
      <p:sp>
        <p:nvSpPr>
          <p:cNvPr id="1105" name="Shape 1105"/>
          <p:cNvSpPr/>
          <p:nvPr/>
        </p:nvSpPr>
        <p:spPr>
          <a:xfrm>
            <a:off x="6640781"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Blob Store</a:t>
            </a:r>
          </a:p>
        </p:txBody>
      </p:sp>
      <p:sp>
        <p:nvSpPr>
          <p:cNvPr id="1106" name="Shape 1106"/>
          <p:cNvSpPr/>
          <p:nvPr/>
        </p:nvSpPr>
        <p:spPr>
          <a:xfrm>
            <a:off x="44958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Worker</a:t>
            </a:r>
          </a:p>
        </p:txBody>
      </p:sp>
      <p:sp>
        <p:nvSpPr>
          <p:cNvPr id="1107" name="Shape 1107"/>
          <p:cNvSpPr/>
          <p:nvPr/>
        </p:nvSpPr>
        <p:spPr>
          <a:xfrm>
            <a:off x="5938101"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NATS</a:t>
            </a:r>
          </a:p>
        </p:txBody>
      </p:sp>
      <p:sp>
        <p:nvSpPr>
          <p:cNvPr id="1108" name="Shape 1108"/>
          <p:cNvSpPr/>
          <p:nvPr/>
        </p:nvSpPr>
        <p:spPr>
          <a:xfrm>
            <a:off x="73804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Health Monitor</a:t>
            </a:r>
          </a:p>
        </p:txBody>
      </p:sp>
      <p:sp>
        <p:nvSpPr>
          <p:cNvPr id="1109" name="Shape 1109"/>
          <p:cNvSpPr/>
          <p:nvPr/>
        </p:nvSpPr>
        <p:spPr>
          <a:xfrm>
            <a:off x="4495798" y="2856360"/>
            <a:ext cx="1042499" cy="440699"/>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CPI</a:t>
            </a:r>
          </a:p>
        </p:txBody>
      </p:sp>
      <p:sp>
        <p:nvSpPr>
          <p:cNvPr id="1110" name="Shape 1110"/>
          <p:cNvSpPr/>
          <p:nvPr/>
        </p:nvSpPr>
        <p:spPr>
          <a:xfrm>
            <a:off x="593810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Director</a:t>
            </a:r>
          </a:p>
        </p:txBody>
      </p:sp>
      <p:sp>
        <p:nvSpPr>
          <p:cNvPr id="1111" name="Shape 1111"/>
          <p:cNvSpPr/>
          <p:nvPr/>
        </p:nvSpPr>
        <p:spPr>
          <a:xfrm>
            <a:off x="6014301" y="1279392"/>
            <a:ext cx="198596" cy="265023"/>
          </a:xfrm>
          <a:custGeom>
            <a:avLst/>
            <a:gdLst/>
            <a:ahLst/>
            <a:cxnLst/>
            <a:rect l="0" t="0" r="0" b="0"/>
            <a:pathLst>
              <a:path w="661988" h="883413" extrusionOk="0">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12" name="Shape 1112"/>
          <p:cNvSpPr/>
          <p:nvPr/>
        </p:nvSpPr>
        <p:spPr>
          <a:xfrm>
            <a:off x="450565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200" b="1" i="0" u="none" strike="noStrike" cap="none">
                <a:solidFill>
                  <a:schemeClr val="lt1"/>
                </a:solidFill>
                <a:latin typeface="Arial"/>
                <a:ea typeface="Arial"/>
                <a:cs typeface="Arial"/>
                <a:sym typeface="Arial"/>
              </a:rPr>
              <a:t>CLI</a:t>
            </a:r>
          </a:p>
        </p:txBody>
      </p:sp>
      <p:sp>
        <p:nvSpPr>
          <p:cNvPr id="1113" name="Shape 1113"/>
          <p:cNvSpPr/>
          <p:nvPr/>
        </p:nvSpPr>
        <p:spPr>
          <a:xfrm>
            <a:off x="5331217" y="2896335"/>
            <a:ext cx="3626999" cy="1656600"/>
          </a:xfrm>
          <a:prstGeom prst="ellipse">
            <a:avLst/>
          </a:prstGeom>
          <a:solidFill>
            <a:srgbClr val="D8D8D8"/>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14" name="Shape 1114"/>
          <p:cNvSpPr/>
          <p:nvPr/>
        </p:nvSpPr>
        <p:spPr>
          <a:xfrm>
            <a:off x="6169417" y="2997335"/>
            <a:ext cx="2685600" cy="1441500"/>
          </a:xfrm>
          <a:prstGeom prst="ellipse">
            <a:avLst/>
          </a:prstGeom>
          <a:solidFill>
            <a:srgbClr val="BFBFBF"/>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115" name="Shape 1115"/>
          <p:cNvGrpSpPr/>
          <p:nvPr/>
        </p:nvGrpSpPr>
        <p:grpSpPr>
          <a:xfrm>
            <a:off x="6702817" y="2615930"/>
            <a:ext cx="1760517" cy="1612099"/>
            <a:chOff x="6543473" y="2685770"/>
            <a:chExt cx="1760517" cy="1612099"/>
          </a:xfrm>
        </p:grpSpPr>
        <p:grpSp>
          <p:nvGrpSpPr>
            <p:cNvPr id="1116" name="Shape 1116"/>
            <p:cNvGrpSpPr/>
            <p:nvPr/>
          </p:nvGrpSpPr>
          <p:grpSpPr>
            <a:xfrm>
              <a:off x="6543473" y="2969161"/>
              <a:ext cx="1757092" cy="1328708"/>
              <a:chOff x="3740683" y="2800349"/>
              <a:chExt cx="1757092" cy="1328708"/>
            </a:xfrm>
          </p:grpSpPr>
          <p:pic>
            <p:nvPicPr>
              <p:cNvPr id="1117" name="Shape 1117"/>
              <p:cNvPicPr preferRelativeResize="0"/>
              <p:nvPr/>
            </p:nvPicPr>
            <p:blipFill rotWithShape="1">
              <a:blip r:embed="rId3">
                <a:alphaModFix/>
              </a:blip>
              <a:srcRect/>
              <a:stretch/>
            </p:blipFill>
            <p:spPr>
              <a:xfrm>
                <a:off x="3740683" y="2800349"/>
                <a:ext cx="478500" cy="560700"/>
              </a:xfrm>
              <a:prstGeom prst="rect">
                <a:avLst/>
              </a:prstGeom>
              <a:noFill/>
              <a:ln>
                <a:noFill/>
              </a:ln>
            </p:spPr>
          </p:pic>
          <p:pic>
            <p:nvPicPr>
              <p:cNvPr id="1118" name="Shape 1118"/>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1119" name="Shape 1119"/>
              <p:cNvPicPr preferRelativeResize="0"/>
              <p:nvPr/>
            </p:nvPicPr>
            <p:blipFill rotWithShape="1">
              <a:blip r:embed="rId3">
                <a:alphaModFix/>
              </a:blip>
              <a:srcRect/>
              <a:stretch/>
            </p:blipFill>
            <p:spPr>
              <a:xfrm>
                <a:off x="4252121" y="3107552"/>
                <a:ext cx="478500" cy="560700"/>
              </a:xfrm>
              <a:prstGeom prst="rect">
                <a:avLst/>
              </a:prstGeom>
              <a:noFill/>
              <a:ln>
                <a:noFill/>
              </a:ln>
            </p:spPr>
          </p:pic>
          <p:pic>
            <p:nvPicPr>
              <p:cNvPr id="1120" name="Shape 1120"/>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1121" name="Shape 1121"/>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1122" name="Shape 1122"/>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1123" name="Shape 1123"/>
            <p:cNvGrpSpPr/>
            <p:nvPr/>
          </p:nvGrpSpPr>
          <p:grpSpPr>
            <a:xfrm>
              <a:off x="6546897" y="2685770"/>
              <a:ext cx="1757092" cy="1328708"/>
              <a:chOff x="3740683" y="2800349"/>
              <a:chExt cx="1757092" cy="1328708"/>
            </a:xfrm>
          </p:grpSpPr>
          <p:pic>
            <p:nvPicPr>
              <p:cNvPr id="1124" name="Shape 1124"/>
              <p:cNvPicPr preferRelativeResize="0"/>
              <p:nvPr/>
            </p:nvPicPr>
            <p:blipFill rotWithShape="1">
              <a:blip r:embed="rId3">
                <a:alphaModFix/>
              </a:blip>
              <a:srcRect/>
              <a:stretch/>
            </p:blipFill>
            <p:spPr>
              <a:xfrm>
                <a:off x="3740683" y="2800349"/>
                <a:ext cx="478500" cy="560700"/>
              </a:xfrm>
              <a:prstGeom prst="rect">
                <a:avLst/>
              </a:prstGeom>
              <a:noFill/>
              <a:ln>
                <a:noFill/>
              </a:ln>
            </p:spPr>
          </p:pic>
          <p:pic>
            <p:nvPicPr>
              <p:cNvPr id="1125" name="Shape 112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1126" name="Shape 1126"/>
              <p:cNvPicPr preferRelativeResize="0"/>
              <p:nvPr/>
            </p:nvPicPr>
            <p:blipFill rotWithShape="1">
              <a:blip r:embed="rId3">
                <a:alphaModFix/>
              </a:blip>
              <a:srcRect/>
              <a:stretch/>
            </p:blipFill>
            <p:spPr>
              <a:xfrm>
                <a:off x="4252121" y="3107552"/>
                <a:ext cx="478500" cy="560700"/>
              </a:xfrm>
              <a:prstGeom prst="rect">
                <a:avLst/>
              </a:prstGeom>
              <a:noFill/>
              <a:ln>
                <a:noFill/>
              </a:ln>
            </p:spPr>
          </p:pic>
          <p:pic>
            <p:nvPicPr>
              <p:cNvPr id="1127" name="Shape 112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1128" name="Shape 112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1129" name="Shape 112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1130" name="Shape 1130"/>
          <p:cNvSpPr/>
          <p:nvPr/>
        </p:nvSpPr>
        <p:spPr>
          <a:xfrm>
            <a:off x="5197583" y="3739144"/>
            <a:ext cx="1203300" cy="280500"/>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1600" b="0" i="0" u="none" strike="noStrike" cap="none">
                <a:solidFill>
                  <a:schemeClr val="lt1"/>
                </a:solidFill>
                <a:latin typeface="Arial"/>
                <a:ea typeface="Arial"/>
                <a:cs typeface="Arial"/>
                <a:sym typeface="Arial"/>
              </a:rPr>
              <a:t>Inner shell</a:t>
            </a:r>
          </a:p>
        </p:txBody>
      </p:sp>
      <p:sp>
        <p:nvSpPr>
          <p:cNvPr id="1131" name="Shape 1131"/>
          <p:cNvSpPr/>
          <p:nvPr/>
        </p:nvSpPr>
        <p:spPr>
          <a:xfrm>
            <a:off x="5197583" y="4120144"/>
            <a:ext cx="1203300" cy="280500"/>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1600" b="0" i="0" u="none" strike="noStrike" cap="none">
                <a:solidFill>
                  <a:schemeClr val="dk2"/>
                </a:solidFill>
                <a:latin typeface="Arial"/>
                <a:ea typeface="Arial"/>
                <a:cs typeface="Arial"/>
                <a:sym typeface="Arial"/>
              </a:rPr>
              <a:t>Outer shell</a:t>
            </a:r>
          </a:p>
        </p:txBody>
      </p:sp>
      <p:sp>
        <p:nvSpPr>
          <p:cNvPr id="1132" name="Shape 1132"/>
          <p:cNvSpPr txBox="1"/>
          <p:nvPr/>
        </p:nvSpPr>
        <p:spPr>
          <a:xfrm>
            <a:off x="7062064" y="3878817"/>
            <a:ext cx="822599" cy="3386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chemeClr val="dk2"/>
              </a:buClr>
              <a:buSzPct val="25000"/>
              <a:buFont typeface="Arial"/>
              <a:buNone/>
            </a:pPr>
            <a:r>
              <a:rPr lang="en-US" sz="1600" b="0" i="0" u="none" strike="noStrike" cap="none">
                <a:solidFill>
                  <a:schemeClr val="dk2"/>
                </a:solidFill>
                <a:latin typeface="Arial"/>
                <a:ea typeface="Arial"/>
                <a:cs typeface="Arial"/>
                <a:sym typeface="Arial"/>
              </a:rPr>
              <a:t>Agents</a:t>
            </a:r>
          </a:p>
        </p:txBody>
      </p:sp>
      <p:sp>
        <p:nvSpPr>
          <p:cNvPr id="1133" name="Shape 1133"/>
          <p:cNvSpPr/>
          <p:nvPr/>
        </p:nvSpPr>
        <p:spPr>
          <a:xfrm>
            <a:off x="5294626" y="439062"/>
            <a:ext cx="207435" cy="216350"/>
          </a:xfrm>
          <a:custGeom>
            <a:avLst/>
            <a:gdLst/>
            <a:ahLst/>
            <a:cxnLst/>
            <a:rect l="0" t="0" r="0" b="0"/>
            <a:pathLst>
              <a:path w="564449" h="588709" extrusionOk="0">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4" name="Shape 1134"/>
          <p:cNvSpPr/>
          <p:nvPr/>
        </p:nvSpPr>
        <p:spPr>
          <a:xfrm rot="-10346619">
            <a:off x="5986348" y="2136550"/>
            <a:ext cx="241562" cy="213154"/>
          </a:xfrm>
          <a:custGeom>
            <a:avLst/>
            <a:gdLst/>
            <a:ahLst/>
            <a:cxnLst/>
            <a:rect l="0" t="0" r="0" b="0"/>
            <a:pathLst>
              <a:path w="977409" h="862463" extrusionOk="0">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5" name="Shape 1135"/>
          <p:cNvSpPr/>
          <p:nvPr/>
        </p:nvSpPr>
        <p:spPr>
          <a:xfrm>
            <a:off x="4554219" y="1310525"/>
            <a:ext cx="234029" cy="186398"/>
          </a:xfrm>
          <a:custGeom>
            <a:avLst/>
            <a:gdLst/>
            <a:ahLst/>
            <a:cxnLst/>
            <a:rect l="0" t="0" r="0" b="0"/>
            <a:pathLst>
              <a:path w="266700" h="212420" extrusionOk="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6" name="Shape 1136"/>
          <p:cNvSpPr/>
          <p:nvPr/>
        </p:nvSpPr>
        <p:spPr>
          <a:xfrm>
            <a:off x="7434320" y="2156791"/>
            <a:ext cx="179999" cy="158700"/>
          </a:xfrm>
          <a:prstGeom prst="hear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137" name="Shape 1137"/>
          <p:cNvSpPr/>
          <p:nvPr/>
        </p:nvSpPr>
        <p:spPr>
          <a:xfrm rot="-2700000">
            <a:off x="6727381" y="527614"/>
            <a:ext cx="153159" cy="153159"/>
          </a:xfrm>
          <a:prstGeom prst="teardrop">
            <a:avLst>
              <a:gd name="adj" fmla="val 149574"/>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1138" name="Shape 1138"/>
          <p:cNvCxnSpPr>
            <a:stCxn id="1104" idx="2"/>
            <a:endCxn id="1105" idx="2"/>
          </p:cNvCxnSpPr>
          <p:nvPr/>
        </p:nvCxnSpPr>
        <p:spPr>
          <a:xfrm rot="-5400000" flipH="1">
            <a:off x="6459119" y="73131"/>
            <a:ext cx="600" cy="1405500"/>
          </a:xfrm>
          <a:prstGeom prst="bentConnector3">
            <a:avLst>
              <a:gd name="adj1" fmla="val 37041583"/>
            </a:avLst>
          </a:prstGeom>
          <a:noFill/>
          <a:ln w="19050" cap="flat" cmpd="sng">
            <a:solidFill>
              <a:srgbClr val="7F7F7F"/>
            </a:solidFill>
            <a:prstDash val="solid"/>
            <a:round/>
            <a:headEnd type="none" w="med" len="med"/>
            <a:tailEnd type="none" w="med" len="med"/>
          </a:ln>
        </p:spPr>
      </p:cxnSp>
      <p:cxnSp>
        <p:nvCxnSpPr>
          <p:cNvPr id="1139" name="Shape 1139"/>
          <p:cNvCxnSpPr>
            <a:stCxn id="1110" idx="0"/>
          </p:cNvCxnSpPr>
          <p:nvPr/>
        </p:nvCxnSpPr>
        <p:spPr>
          <a:xfrm rot="10800000">
            <a:off x="6459351" y="996874"/>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1140" name="Shape 1140"/>
          <p:cNvCxnSpPr>
            <a:stCxn id="1112" idx="1"/>
          </p:cNvCxnSpPr>
          <p:nvPr/>
        </p:nvCxnSpPr>
        <p:spPr>
          <a:xfrm rot="10800000">
            <a:off x="3819551" y="1395724"/>
            <a:ext cx="686100" cy="0"/>
          </a:xfrm>
          <a:prstGeom prst="straightConnector1">
            <a:avLst/>
          </a:prstGeom>
          <a:noFill/>
          <a:ln w="19050" cap="flat" cmpd="sng">
            <a:solidFill>
              <a:srgbClr val="7F7F7F"/>
            </a:solidFill>
            <a:prstDash val="solid"/>
            <a:round/>
            <a:headEnd type="none" w="med" len="med"/>
            <a:tailEnd type="none" w="med" len="med"/>
          </a:ln>
        </p:spPr>
      </p:cxnSp>
      <p:pic>
        <p:nvPicPr>
          <p:cNvPr id="1141" name="Shape 1141"/>
          <p:cNvPicPr preferRelativeResize="0"/>
          <p:nvPr/>
        </p:nvPicPr>
        <p:blipFill rotWithShape="1">
          <a:blip r:embed="rId4">
            <a:alphaModFix/>
          </a:blip>
          <a:srcRect/>
          <a:stretch/>
        </p:blipFill>
        <p:spPr>
          <a:xfrm>
            <a:off x="3600450" y="971550"/>
            <a:ext cx="438299" cy="776399"/>
          </a:xfrm>
          <a:prstGeom prst="rect">
            <a:avLst/>
          </a:prstGeom>
          <a:noFill/>
          <a:ln>
            <a:noFill/>
          </a:ln>
        </p:spPr>
      </p:pic>
      <p:cxnSp>
        <p:nvCxnSpPr>
          <p:cNvPr id="1142" name="Shape 1142"/>
          <p:cNvCxnSpPr>
            <a:stCxn id="1112" idx="3"/>
            <a:endCxn id="1110" idx="1"/>
          </p:cNvCxnSpPr>
          <p:nvPr/>
        </p:nvCxnSpPr>
        <p:spPr>
          <a:xfrm>
            <a:off x="5548151" y="1395724"/>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1143" name="Shape 1143"/>
          <p:cNvCxnSpPr>
            <a:stCxn id="1110" idx="2"/>
            <a:endCxn id="1107" idx="0"/>
          </p:cNvCxnSpPr>
          <p:nvPr/>
        </p:nvCxnSpPr>
        <p:spPr>
          <a:xfrm>
            <a:off x="6459351" y="1616074"/>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1144" name="Shape 1144"/>
          <p:cNvCxnSpPr>
            <a:stCxn id="1107" idx="3"/>
            <a:endCxn id="1108" idx="1"/>
          </p:cNvCxnSpPr>
          <p:nvPr/>
        </p:nvCxnSpPr>
        <p:spPr>
          <a:xfrm>
            <a:off x="6980601" y="2236216"/>
            <a:ext cx="399900" cy="0"/>
          </a:xfrm>
          <a:prstGeom prst="straightConnector1">
            <a:avLst/>
          </a:prstGeom>
          <a:noFill/>
          <a:ln w="19050" cap="flat" cmpd="sng">
            <a:solidFill>
              <a:srgbClr val="7F7F7F"/>
            </a:solidFill>
            <a:prstDash val="solid"/>
            <a:round/>
            <a:headEnd type="none" w="med" len="med"/>
            <a:tailEnd type="none" w="med" len="med"/>
          </a:ln>
        </p:spPr>
      </p:cxnSp>
      <p:cxnSp>
        <p:nvCxnSpPr>
          <p:cNvPr id="1145" name="Shape 1145"/>
          <p:cNvCxnSpPr>
            <a:stCxn id="1106" idx="2"/>
            <a:endCxn id="1109" idx="0"/>
          </p:cNvCxnSpPr>
          <p:nvPr/>
        </p:nvCxnSpPr>
        <p:spPr>
          <a:xfrm>
            <a:off x="5017049" y="2456566"/>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1146" name="Shape 1146"/>
          <p:cNvCxnSpPr>
            <a:stCxn id="1107" idx="2"/>
            <a:endCxn id="1124" idx="1"/>
          </p:cNvCxnSpPr>
          <p:nvPr/>
        </p:nvCxnSpPr>
        <p:spPr>
          <a:xfrm rot="-5400000" flipH="1">
            <a:off x="6362901" y="2553016"/>
            <a:ext cx="439800" cy="246900"/>
          </a:xfrm>
          <a:prstGeom prst="bentConnector2">
            <a:avLst/>
          </a:prstGeom>
          <a:noFill/>
          <a:ln w="19050" cap="flat" cmpd="sng">
            <a:solidFill>
              <a:srgbClr val="7F7F7F"/>
            </a:solidFill>
            <a:prstDash val="solid"/>
            <a:round/>
            <a:headEnd type="none" w="med" len="med"/>
            <a:tailEnd type="none" w="med" len="med"/>
          </a:ln>
        </p:spPr>
      </p:cxnSp>
      <p:cxnSp>
        <p:nvCxnSpPr>
          <p:cNvPr id="1147" name="Shape 1147"/>
          <p:cNvCxnSpPr>
            <a:stCxn id="1109" idx="3"/>
          </p:cNvCxnSpPr>
          <p:nvPr/>
        </p:nvCxnSpPr>
        <p:spPr>
          <a:xfrm>
            <a:off x="5538298" y="3076710"/>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1148" name="Shape 1148"/>
          <p:cNvCxnSpPr>
            <a:stCxn id="1105" idx="3"/>
            <a:endCxn id="1129" idx="3"/>
          </p:cNvCxnSpPr>
          <p:nvPr/>
        </p:nvCxnSpPr>
        <p:spPr>
          <a:xfrm>
            <a:off x="7683281" y="555231"/>
            <a:ext cx="780000" cy="3109200"/>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1149" name="Shape 1149"/>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sp>
        <p:nvSpPr>
          <p:cNvPr id="2" name="Title 1"/>
          <p:cNvSpPr>
            <a:spLocks noGrp="1"/>
          </p:cNvSpPr>
          <p:nvPr>
            <p:ph type="title"/>
          </p:nvPr>
        </p:nvSpPr>
        <p:spPr/>
        <p:txBody>
          <a:bodyPr/>
          <a:lstStyle/>
          <a:p>
            <a:r>
              <a:rPr lang="en-US" dirty="0" smtClean="0">
                <a:solidFill>
                  <a:srgbClr val="008881"/>
                </a:solidFill>
              </a:rPr>
              <a:t>What is Bosh?</a:t>
            </a:r>
            <a:endParaRPr lang="en-US" dirty="0">
              <a:solidFill>
                <a:srgbClr val="008881"/>
              </a:solidFill>
            </a:endParaRPr>
          </a:p>
        </p:txBody>
      </p:sp>
    </p:spTree>
    <p:extLst>
      <p:ext uri="{BB962C8B-B14F-4D97-AF65-F5344CB8AC3E}">
        <p14:creationId xmlns:p14="http://schemas.microsoft.com/office/powerpoint/2010/main" val="120329862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smtClean="0"/>
              <a:t>What problem is BOSH trying to Solve?</a:t>
            </a:r>
            <a:br>
              <a:rPr lang="en-US" dirty="0" smtClean="0"/>
            </a:br>
            <a:r>
              <a:rPr lang="en-US" dirty="0" smtClean="0"/>
              <a:t>4 Principles of Modern Release Engineering</a:t>
            </a:r>
            <a:endParaRPr lang="en-US" dirty="0"/>
          </a:p>
        </p:txBody>
      </p:sp>
      <p:sp>
        <p:nvSpPr>
          <p:cNvPr id="2049" name="Slide Number Placeholder 3"/>
          <p:cNvSpPr>
            <a:spLocks noGrp="1"/>
          </p:cNvSpPr>
          <p:nvPr>
            <p:ph type="sldNum" sz="quarter" idx="4294967295"/>
          </p:nvPr>
        </p:nvSpPr>
        <p:spPr bwMode="auto">
          <a:xfrm>
            <a:off x="0" y="4933950"/>
            <a:ext cx="207963" cy="200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35" tIns="25718" rIns="51435" bIns="25718" numCol="1" anchor="t" anchorCtr="0" compatLnSpc="1">
            <a:prstTxWarp prst="textNoShape">
              <a:avLst/>
            </a:prstTxWarp>
          </a:bodyPr>
          <a:lstStyle>
            <a:lvl1pPr eaLnBrk="0" hangingPunct="0">
              <a:defRPr sz="4200">
                <a:solidFill>
                  <a:srgbClr val="000000"/>
                </a:solidFill>
                <a:latin typeface="Gill Sans" charset="0"/>
                <a:ea typeface="ヒラギノ角ゴ ProN W3" charset="0"/>
                <a:cs typeface="ヒラギノ角ゴ ProN W3" charset="0"/>
                <a:sym typeface="Gill Sans" charset="0"/>
              </a:defRPr>
            </a:lvl1pPr>
            <a:lvl2pPr marL="417909" indent="-160734" eaLnBrk="0" hangingPunct="0">
              <a:defRPr sz="4200">
                <a:solidFill>
                  <a:srgbClr val="000000"/>
                </a:solidFill>
                <a:latin typeface="Gill Sans" charset="0"/>
                <a:ea typeface="ヒラギノ角ゴ ProN W3" charset="0"/>
                <a:cs typeface="ヒラギノ角ゴ ProN W3" charset="0"/>
                <a:sym typeface="Gill Sans" charset="0"/>
              </a:defRPr>
            </a:lvl2pPr>
            <a:lvl3pPr marL="642938" indent="-128588" eaLnBrk="0" hangingPunct="0">
              <a:defRPr sz="4200">
                <a:solidFill>
                  <a:srgbClr val="000000"/>
                </a:solidFill>
                <a:latin typeface="Gill Sans" charset="0"/>
                <a:ea typeface="ヒラギノ角ゴ ProN W3" charset="0"/>
                <a:cs typeface="ヒラギノ角ゴ ProN W3" charset="0"/>
                <a:sym typeface="Gill Sans" charset="0"/>
              </a:defRPr>
            </a:lvl3pPr>
            <a:lvl4pPr marL="900113" indent="-128588" eaLnBrk="0" hangingPunct="0">
              <a:defRPr sz="4200">
                <a:solidFill>
                  <a:srgbClr val="000000"/>
                </a:solidFill>
                <a:latin typeface="Gill Sans" charset="0"/>
                <a:ea typeface="ヒラギノ角ゴ ProN W3" charset="0"/>
                <a:cs typeface="ヒラギノ角ゴ ProN W3" charset="0"/>
                <a:sym typeface="Gill Sans" charset="0"/>
              </a:defRPr>
            </a:lvl4pPr>
            <a:lvl5pPr marL="1157288" indent="-128588" eaLnBrk="0" hangingPunct="0">
              <a:defRPr sz="4200">
                <a:solidFill>
                  <a:srgbClr val="000000"/>
                </a:solidFill>
                <a:latin typeface="Gill Sans" charset="0"/>
                <a:ea typeface="ヒラギノ角ゴ ProN W3" charset="0"/>
                <a:cs typeface="ヒラギノ角ゴ ProN W3" charset="0"/>
                <a:sym typeface="Gill Sans" charset="0"/>
              </a:defRPr>
            </a:lvl5pPr>
            <a:lvl6pPr marL="141446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6pPr>
            <a:lvl7pPr marL="167163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7pPr>
            <a:lvl8pPr marL="1928813"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8pPr>
            <a:lvl9pPr marL="2185988" indent="-128588" algn="ctr" eaLnBrk="0" fontAlgn="base" hangingPunct="0">
              <a:spcBef>
                <a:spcPct val="0"/>
              </a:spcBef>
              <a:spcAft>
                <a:spcPct val="0"/>
              </a:spcAft>
              <a:defRPr sz="4200">
                <a:solidFill>
                  <a:srgbClr val="000000"/>
                </a:solidFill>
                <a:latin typeface="Gill Sans" charset="0"/>
                <a:ea typeface="ヒラギノ角ゴ ProN W3" charset="0"/>
                <a:cs typeface="ヒラギノ角ゴ ProN W3" charset="0"/>
                <a:sym typeface="Gill Sans" charset="0"/>
              </a:defRPr>
            </a:lvl9pPr>
          </a:lstStyle>
          <a:p>
            <a:pPr eaLnBrk="1" hangingPunct="1"/>
            <a:fld id="{1D5ADB3A-C6F2-6F40-84FB-AB743D47D13E}" type="slidenum">
              <a:rPr lang="en-US"/>
              <a:pPr eaLnBrk="1" hangingPunct="1"/>
              <a:t>8</a:t>
            </a:fld>
            <a:endParaRPr lang="en-US"/>
          </a:p>
        </p:txBody>
      </p:sp>
      <p:sp>
        <p:nvSpPr>
          <p:cNvPr id="2051" name="Text Box 6"/>
          <p:cNvSpPr txBox="1">
            <a:spLocks noChangeArrowheads="1"/>
          </p:cNvSpPr>
          <p:nvPr/>
        </p:nvSpPr>
        <p:spPr bwMode="auto">
          <a:xfrm>
            <a:off x="307181" y="4934545"/>
            <a:ext cx="208062"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51431" tIns="25716" rIns="51431" bIns="25716" anchor="ctr"/>
          <a:lstStyle>
            <a:lvl1pPr eaLnBrk="0" hangingPunct="0">
              <a:defRPr sz="75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75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75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75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75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7500">
                <a:solidFill>
                  <a:srgbClr val="000000"/>
                </a:solidFill>
                <a:latin typeface="Gill Sans" charset="0"/>
                <a:ea typeface="ヒラギノ角ゴ ProN W3" charset="0"/>
                <a:cs typeface="ヒラギノ角ゴ ProN W3" charset="0"/>
                <a:sym typeface="Gill Sans" charset="0"/>
              </a:defRPr>
            </a:lvl9pPr>
          </a:lstStyle>
          <a:p>
            <a:pPr algn="l" eaLnBrk="1" hangingPunct="1"/>
            <a:fld id="{8CDC093B-3E83-B846-AC37-4C52E7109BA1}" type="slidenum">
              <a:rPr lang="en-US" sz="1100">
                <a:solidFill>
                  <a:srgbClr val="595959"/>
                </a:solidFill>
                <a:latin typeface="Arial" charset="0"/>
                <a:ea typeface="ＭＳ Ｐゴシック" charset="0"/>
                <a:sym typeface="Arial" charset="0"/>
              </a:rPr>
              <a:pPr algn="l" eaLnBrk="1" hangingPunct="1"/>
              <a:t>8</a:t>
            </a:fld>
            <a:endParaRPr lang="en-US" sz="1100">
              <a:solidFill>
                <a:srgbClr val="595959"/>
              </a:solidFill>
              <a:latin typeface="Arial" charset="0"/>
              <a:ea typeface="ＭＳ Ｐゴシック" charset="0"/>
              <a:sym typeface="Arial" charset="0"/>
            </a:endParaRPr>
          </a:p>
        </p:txBody>
      </p:sp>
      <p:sp>
        <p:nvSpPr>
          <p:cNvPr id="7" name="Shape 1102"/>
          <p:cNvSpPr txBox="1"/>
          <p:nvPr/>
        </p:nvSpPr>
        <p:spPr>
          <a:xfrm>
            <a:off x="515243" y="987019"/>
            <a:ext cx="8004299" cy="3367590"/>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a:t>
            </a:r>
            <a:r>
              <a:rPr lang="en-US" b="1" dirty="0" err="1" smtClean="0">
                <a:solidFill>
                  <a:schemeClr val="bg1"/>
                </a:solidFill>
                <a:latin typeface="Open Sans"/>
                <a:ea typeface="Open Sans"/>
                <a:cs typeface="Open Sans"/>
                <a:sym typeface="Open Sans"/>
              </a:rPr>
              <a:t>Identifiability</a:t>
            </a:r>
            <a:r>
              <a:rPr lang="en-US" b="1" dirty="0" smtClean="0">
                <a:solidFill>
                  <a:schemeClr val="bg1"/>
                </a:solidFill>
                <a:latin typeface="Open Sans"/>
                <a:ea typeface="Open Sans"/>
                <a:cs typeface="Open Sans"/>
                <a:sym typeface="Open Sans"/>
              </a:rPr>
              <a:t>” </a:t>
            </a:r>
            <a:r>
              <a:rPr lang="en-US" dirty="0" smtClean="0">
                <a:solidFill>
                  <a:schemeClr val="bg1"/>
                </a:solidFill>
                <a:latin typeface="Open Sans"/>
                <a:ea typeface="Open Sans"/>
                <a:cs typeface="Open Sans"/>
                <a:sym typeface="Open Sans"/>
              </a:rPr>
              <a:t>– Being able to identify all of the source, tools, environment, and other components that make up a particular release</a:t>
            </a:r>
          </a:p>
          <a:p>
            <a:pPr marL="285750" lvl="0" indent="-285750">
              <a:spcBef>
                <a:spcPts val="1200"/>
              </a:spcBef>
              <a:buFont typeface="Arial"/>
              <a:buChar char="•"/>
            </a:pPr>
            <a:r>
              <a:rPr lang="en-US" b="1" dirty="0" smtClean="0">
                <a:solidFill>
                  <a:schemeClr val="bg1"/>
                </a:solidFill>
                <a:latin typeface="Open Sans"/>
                <a:ea typeface="Open Sans"/>
                <a:cs typeface="Open Sans"/>
                <a:sym typeface="Open Sans"/>
              </a:rPr>
              <a:t>Reproducibility </a:t>
            </a:r>
            <a:r>
              <a:rPr lang="en-US" dirty="0">
                <a:solidFill>
                  <a:schemeClr val="bg1"/>
                </a:solidFill>
                <a:latin typeface="Open Sans"/>
                <a:ea typeface="Open Sans"/>
                <a:cs typeface="Open Sans"/>
                <a:sym typeface="Open Sans"/>
              </a:rPr>
              <a:t>– The ability to integrate source, third party components, data and deployment externals of a software system in order to guarantee operational stability.</a:t>
            </a: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Consistency </a:t>
            </a:r>
            <a:r>
              <a:rPr lang="en-US" dirty="0" smtClean="0">
                <a:solidFill>
                  <a:schemeClr val="bg1"/>
                </a:solidFill>
                <a:latin typeface="Open Sans"/>
                <a:ea typeface="Open Sans"/>
                <a:cs typeface="Open Sans"/>
                <a:sym typeface="Open Sans"/>
              </a:rPr>
              <a:t>– The mission to provide a stable framework for development, deployment, audit, and accountability for software components.</a:t>
            </a:r>
          </a:p>
          <a:p>
            <a:pPr marL="285750" marR="0" lvl="0" indent="-285750" algn="l" rtl="0">
              <a:lnSpc>
                <a:spcPct val="100000"/>
              </a:lnSpc>
              <a:spcBef>
                <a:spcPts val="1200"/>
              </a:spcBef>
              <a:spcAft>
                <a:spcPts val="0"/>
              </a:spcAft>
              <a:buFont typeface="Arial"/>
              <a:buChar char="•"/>
            </a:pPr>
            <a:r>
              <a:rPr lang="en-US" b="1" dirty="0" smtClean="0">
                <a:solidFill>
                  <a:schemeClr val="bg1"/>
                </a:solidFill>
                <a:latin typeface="Open Sans"/>
                <a:ea typeface="Open Sans"/>
                <a:cs typeface="Open Sans"/>
                <a:sym typeface="Open Sans"/>
              </a:rPr>
              <a:t>Agility</a:t>
            </a:r>
            <a:r>
              <a:rPr lang="en-US" dirty="0" smtClean="0">
                <a:solidFill>
                  <a:schemeClr val="bg1"/>
                </a:solidFill>
                <a:latin typeface="Open Sans"/>
                <a:ea typeface="Open Sans"/>
                <a:cs typeface="Open Sans"/>
                <a:sym typeface="Open Sans"/>
              </a:rPr>
              <a:t> – The ongoing research into what are the repercussions of modern software engineering practices on the productivity in the software cycle. </a:t>
            </a:r>
            <a:r>
              <a:rPr lang="en-US" dirty="0" err="1" smtClean="0">
                <a:solidFill>
                  <a:schemeClr val="bg1"/>
                </a:solidFill>
                <a:latin typeface="Open Sans"/>
                <a:ea typeface="Open Sans"/>
                <a:cs typeface="Open Sans"/>
                <a:sym typeface="Open Sans"/>
              </a:rPr>
              <a:t>i.e</a:t>
            </a:r>
            <a:r>
              <a:rPr lang="en-US" dirty="0" smtClean="0">
                <a:solidFill>
                  <a:schemeClr val="bg1"/>
                </a:solidFill>
                <a:latin typeface="Open Sans"/>
                <a:ea typeface="Open Sans"/>
                <a:cs typeface="Open Sans"/>
                <a:sym typeface="Open Sans"/>
              </a:rPr>
              <a:t> Continuous Integration</a:t>
            </a:r>
            <a:endParaRPr lang="en-US"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80221080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47" name="Shape 94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a:solidFill>
                  <a:srgbClr val="29756E"/>
                </a:solidFill>
                <a:latin typeface="Helvetica Neue"/>
                <a:ea typeface="Helvetica Neue"/>
                <a:cs typeface="Helvetica Neue"/>
                <a:sym typeface="Helvetica Neue"/>
              </a:rPr>
              <a:t>Why </a:t>
            </a:r>
            <a:r>
              <a:rPr lang="en-US" sz="3200" b="0" i="0" u="none" strike="noStrike" cap="none" dirty="0" smtClean="0">
                <a:solidFill>
                  <a:srgbClr val="29756E"/>
                </a:solidFill>
                <a:latin typeface="Helvetica Neue"/>
                <a:ea typeface="Helvetica Neue"/>
                <a:cs typeface="Helvetica Neue"/>
                <a:sym typeface="Helvetica Neue"/>
              </a:rPr>
              <a:t>BOSH?</a:t>
            </a:r>
            <a:endParaRPr lang="en-US" sz="3200" b="0" i="0" u="none" strike="noStrike" cap="none" dirty="0">
              <a:solidFill>
                <a:srgbClr val="29756E"/>
              </a:solidFill>
              <a:latin typeface="Helvetica Neue"/>
              <a:ea typeface="Helvetica Neue"/>
              <a:cs typeface="Helvetica Neue"/>
              <a:sym typeface="Helvetica Neue"/>
            </a:endParaRPr>
          </a:p>
        </p:txBody>
      </p:sp>
      <p:sp>
        <p:nvSpPr>
          <p:cNvPr id="939" name="Shape 939"/>
          <p:cNvSpPr txBox="1">
            <a:spLocks noGrp="1"/>
          </p:cNvSpPr>
          <p:nvPr>
            <p:ph type="sldNum" idx="4294967295"/>
          </p:nvPr>
        </p:nvSpPr>
        <p:spPr>
          <a:xfrm>
            <a:off x="8610600" y="5021263"/>
            <a:ext cx="533400" cy="1270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800" b="0" i="0" u="none" strike="noStrike" cap="none">
                <a:solidFill>
                  <a:srgbClr val="808080"/>
                </a:solidFill>
                <a:latin typeface="Arial"/>
                <a:ea typeface="Arial"/>
                <a:cs typeface="Arial"/>
                <a:sym typeface="Arial"/>
              </a:rPr>
              <a:t>9</a:t>
            </a:fld>
            <a:endParaRPr lang="en-US" sz="800" b="0" i="0" u="none" strike="noStrike" cap="none">
              <a:solidFill>
                <a:srgbClr val="808080"/>
              </a:solidFill>
              <a:latin typeface="Arial"/>
              <a:ea typeface="Arial"/>
              <a:cs typeface="Arial"/>
              <a:sym typeface="Arial"/>
            </a:endParaRPr>
          </a:p>
        </p:txBody>
      </p:sp>
      <p:pic>
        <p:nvPicPr>
          <p:cNvPr id="941" name="Shape 941"/>
          <p:cNvPicPr preferRelativeResize="0"/>
          <p:nvPr/>
        </p:nvPicPr>
        <p:blipFill rotWithShape="1">
          <a:blip r:embed="rId3">
            <a:alphaModFix/>
          </a:blip>
          <a:srcRect/>
          <a:stretch/>
        </p:blipFill>
        <p:spPr>
          <a:xfrm>
            <a:off x="2768556" y="940740"/>
            <a:ext cx="6206112" cy="3549529"/>
          </a:xfrm>
          <a:prstGeom prst="rect">
            <a:avLst/>
          </a:prstGeom>
          <a:noFill/>
          <a:ln>
            <a:noFill/>
          </a:ln>
        </p:spPr>
      </p:pic>
      <p:sp>
        <p:nvSpPr>
          <p:cNvPr id="11" name="Shape 1102"/>
          <p:cNvSpPr txBox="1"/>
          <p:nvPr/>
        </p:nvSpPr>
        <p:spPr>
          <a:xfrm>
            <a:off x="121850" y="1042999"/>
            <a:ext cx="2451674" cy="3509924"/>
          </a:xfrm>
          <a:prstGeom prst="rect">
            <a:avLst/>
          </a:prstGeom>
          <a:noFill/>
          <a:ln>
            <a:noFill/>
          </a:ln>
        </p:spPr>
        <p:txBody>
          <a:bodyPr lIns="91425" tIns="45700" rIns="91425" bIns="45700" anchor="t" anchorCtr="0">
            <a:noAutofit/>
          </a:bodyPr>
          <a:lstStyle/>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Provision services, not machines</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Enables Continuous Delivery</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Cloud-agnostics view of Ops Platform</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Holistic </a:t>
            </a:r>
            <a:r>
              <a:rPr lang="en-US" sz="1600" dirty="0" err="1" smtClean="0">
                <a:solidFill>
                  <a:schemeClr val="bg1"/>
                </a:solidFill>
                <a:latin typeface="Open Sans"/>
                <a:ea typeface="Open Sans"/>
                <a:cs typeface="Open Sans"/>
                <a:sym typeface="Open Sans"/>
              </a:rPr>
              <a:t>Toolchain</a:t>
            </a:r>
            <a:r>
              <a:rPr lang="en-US" sz="1600" dirty="0" smtClean="0">
                <a:solidFill>
                  <a:schemeClr val="bg1"/>
                </a:solidFill>
                <a:latin typeface="Open Sans"/>
                <a:ea typeface="Open Sans"/>
                <a:cs typeface="Open Sans"/>
                <a:sym typeface="Open Sans"/>
              </a:rPr>
              <a:t> for “rule them all”</a:t>
            </a:r>
          </a:p>
          <a:p>
            <a:pPr marL="285750" marR="0" lvl="0" indent="-285750" algn="l" rtl="0">
              <a:lnSpc>
                <a:spcPct val="100000"/>
              </a:lnSpc>
              <a:spcBef>
                <a:spcPts val="1200"/>
              </a:spcBef>
              <a:spcAft>
                <a:spcPts val="0"/>
              </a:spcAft>
              <a:buFont typeface="Arial"/>
              <a:buChar char="•"/>
            </a:pPr>
            <a:r>
              <a:rPr lang="en-US" sz="1600" dirty="0" smtClean="0">
                <a:solidFill>
                  <a:schemeClr val="bg1"/>
                </a:solidFill>
                <a:latin typeface="Open Sans"/>
                <a:ea typeface="Open Sans"/>
                <a:cs typeface="Open Sans"/>
                <a:sym typeface="Open Sans"/>
              </a:rPr>
              <a:t>Eliminate bespoke automation on top of </a:t>
            </a:r>
            <a:r>
              <a:rPr lang="en-US" sz="1600" dirty="0" err="1" smtClean="0">
                <a:solidFill>
                  <a:schemeClr val="bg1"/>
                </a:solidFill>
                <a:latin typeface="Open Sans"/>
                <a:ea typeface="Open Sans"/>
                <a:cs typeface="Open Sans"/>
                <a:sym typeface="Open Sans"/>
              </a:rPr>
              <a:t>config</a:t>
            </a:r>
            <a:r>
              <a:rPr lang="en-US" sz="1600" dirty="0" smtClean="0">
                <a:solidFill>
                  <a:schemeClr val="bg1"/>
                </a:solidFill>
                <a:latin typeface="Open Sans"/>
                <a:ea typeface="Open Sans"/>
                <a:cs typeface="Open Sans"/>
                <a:sym typeface="Open Sans"/>
              </a:rPr>
              <a:t> management</a:t>
            </a:r>
            <a:endParaRPr lang="en-US" sz="1600" dirty="0">
              <a:solidFill>
                <a:schemeClr val="bg1"/>
              </a:solidFill>
              <a:latin typeface="Open Sans"/>
              <a:ea typeface="Open Sans"/>
              <a:cs typeface="Open Sans"/>
              <a:sym typeface="Open Sans"/>
            </a:endParaRPr>
          </a:p>
        </p:txBody>
      </p:sp>
    </p:spTree>
    <p:extLst>
      <p:ext uri="{BB962C8B-B14F-4D97-AF65-F5344CB8AC3E}">
        <p14:creationId xmlns:p14="http://schemas.microsoft.com/office/powerpoint/2010/main" val="21531622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8232</TotalTime>
  <Words>2868</Words>
  <Application>Microsoft Macintosh PowerPoint</Application>
  <PresentationFormat>On-screen Show (16:9)</PresentationFormat>
  <Paragraphs>457</Paragraphs>
  <Slides>27</Slides>
  <Notes>26</Notes>
  <HiddenSlides>1</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Agenda</vt:lpstr>
      <vt:lpstr>Pivotal Cloud Foundry Architecture</vt:lpstr>
      <vt:lpstr>PowerPoint Presentation</vt:lpstr>
      <vt:lpstr>PowerPoint Presentation</vt:lpstr>
      <vt:lpstr>BOSH</vt:lpstr>
      <vt:lpstr>What is Bosh?</vt:lpstr>
      <vt:lpstr>What problem is BOSH trying to Solve? 4 Principles of Modern Release Engineering</vt:lpstr>
      <vt:lpstr>Why BOSH?</vt:lpstr>
      <vt:lpstr>BOSH key terms</vt:lpstr>
      <vt:lpstr>BOSH + Pivotal Ops Manager</vt:lpstr>
      <vt:lpstr>Operations - Pivotal Ops Manager</vt:lpstr>
      <vt:lpstr>PowerPoint Presentation</vt:lpstr>
      <vt:lpstr>Pivotal Cloud Foundry Architecture</vt:lpstr>
      <vt:lpstr>Elastic Runtime Tile</vt:lpstr>
      <vt:lpstr>Platform Runtime – Application Centric</vt:lpstr>
      <vt:lpstr>Platform Runtime - Apps Manager</vt:lpstr>
      <vt:lpstr>Pivotal Apps Mgr. – App View </vt:lpstr>
      <vt:lpstr>Services Marketplace</vt:lpstr>
      <vt:lpstr>CLI – Command Line Interface</vt:lpstr>
      <vt:lpstr>PowerPoint Presentation</vt:lpstr>
      <vt:lpstr>Elastic Runtime Architecture</vt:lpstr>
      <vt:lpstr>Deploying an Application</vt:lpstr>
      <vt:lpstr>Creating and binding services</vt:lpstr>
      <vt:lpstr>Staging an Application</vt:lpstr>
      <vt:lpstr>Platform Runtime – Application Frameworks</vt:lpstr>
      <vt:lpstr>Pivotal Cloud Foundry Architecture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Matt Gunter</cp:lastModifiedBy>
  <cp:revision>333</cp:revision>
  <dcterms:created xsi:type="dcterms:W3CDTF">2010-04-12T23:12:02Z</dcterms:created>
  <dcterms:modified xsi:type="dcterms:W3CDTF">2016-03-03T12:39:46Z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